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82" r:id="rId5"/>
  </p:sldMasterIdLst>
  <p:notesMasterIdLst>
    <p:notesMasterId r:id="rId24"/>
  </p:notesMasterIdLst>
  <p:sldIdLst>
    <p:sldId id="316" r:id="rId6"/>
    <p:sldId id="343" r:id="rId7"/>
    <p:sldId id="318" r:id="rId8"/>
    <p:sldId id="310" r:id="rId9"/>
    <p:sldId id="335" r:id="rId10"/>
    <p:sldId id="336" r:id="rId11"/>
    <p:sldId id="317" r:id="rId12"/>
    <p:sldId id="340" r:id="rId13"/>
    <p:sldId id="325" r:id="rId14"/>
    <p:sldId id="319" r:id="rId15"/>
    <p:sldId id="337" r:id="rId16"/>
    <p:sldId id="339" r:id="rId17"/>
    <p:sldId id="334" r:id="rId18"/>
    <p:sldId id="321" r:id="rId19"/>
    <p:sldId id="333" r:id="rId20"/>
    <p:sldId id="322" r:id="rId21"/>
    <p:sldId id="331" r:id="rId22"/>
    <p:sldId id="3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56" y="172"/>
      </p:cViewPr>
      <p:guideLst/>
    </p:cSldViewPr>
  </p:slideViewPr>
  <p:outlineViewPr>
    <p:cViewPr>
      <p:scale>
        <a:sx n="33" d="100"/>
        <a:sy n="33" d="100"/>
      </p:scale>
      <p:origin x="0" y="-31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6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notesMaster" Target="notesMasters/notesMaster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tableStyles" Target="tableStyles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36AE7-A09B-4361-A39B-1BD360719D74}" type="doc">
      <dgm:prSet loTypeId="urn:microsoft.com/office/officeart/2005/8/layout/matrix3" loCatId="matrix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431D4D5-8207-4D43-B529-F6230B8C1268}">
      <dgm:prSet phldrT="[Text]"/>
      <dgm:spPr/>
      <dgm:t>
        <a:bodyPr/>
        <a:lstStyle/>
        <a:p>
          <a:r>
            <a:rPr lang="en-HK" dirty="0"/>
            <a:t>Inflation</a:t>
          </a:r>
          <a:endParaRPr lang="en-US" dirty="0"/>
        </a:p>
      </dgm:t>
    </dgm:pt>
    <dgm:pt modelId="{16410A49-6F42-4886-8B9A-0C5FFCCC876F}" type="parTrans" cxnId="{FA1420EC-5FA7-4007-BE19-A6DB6D2E6A57}">
      <dgm:prSet/>
      <dgm:spPr/>
      <dgm:t>
        <a:bodyPr/>
        <a:lstStyle/>
        <a:p>
          <a:endParaRPr lang="en-US"/>
        </a:p>
      </dgm:t>
    </dgm:pt>
    <dgm:pt modelId="{295C8219-17EA-417C-A365-59EBBEBC04C1}" type="sibTrans" cxnId="{FA1420EC-5FA7-4007-BE19-A6DB6D2E6A57}">
      <dgm:prSet/>
      <dgm:spPr/>
      <dgm:t>
        <a:bodyPr/>
        <a:lstStyle/>
        <a:p>
          <a:endParaRPr lang="en-US"/>
        </a:p>
      </dgm:t>
    </dgm:pt>
    <dgm:pt modelId="{373DA91C-79C6-4746-964E-776DDD6620CB}">
      <dgm:prSet phldrT="[Text]"/>
      <dgm:spPr/>
      <dgm:t>
        <a:bodyPr/>
        <a:lstStyle/>
        <a:p>
          <a:r>
            <a:rPr lang="en-HK" dirty="0"/>
            <a:t>Supply Risk</a:t>
          </a:r>
          <a:endParaRPr lang="en-US" dirty="0"/>
        </a:p>
      </dgm:t>
    </dgm:pt>
    <dgm:pt modelId="{8C711A00-393A-4DB0-8292-B19F48BA9CDE}" type="parTrans" cxnId="{C03748F7-C0FA-4669-8F5C-54C083A9FA2B}">
      <dgm:prSet/>
      <dgm:spPr/>
      <dgm:t>
        <a:bodyPr/>
        <a:lstStyle/>
        <a:p>
          <a:endParaRPr lang="en-US"/>
        </a:p>
      </dgm:t>
    </dgm:pt>
    <dgm:pt modelId="{8C2F88BA-B061-4B91-997A-74FC8D587D7A}" type="sibTrans" cxnId="{C03748F7-C0FA-4669-8F5C-54C083A9FA2B}">
      <dgm:prSet/>
      <dgm:spPr/>
      <dgm:t>
        <a:bodyPr/>
        <a:lstStyle/>
        <a:p>
          <a:endParaRPr lang="en-US"/>
        </a:p>
      </dgm:t>
    </dgm:pt>
    <dgm:pt modelId="{AFFDA0FC-6935-48D4-940E-C28D11D4A53B}">
      <dgm:prSet phldrT="[Text]"/>
      <dgm:spPr/>
      <dgm:t>
        <a:bodyPr/>
        <a:lstStyle/>
        <a:p>
          <a:r>
            <a:rPr lang="en-HK" dirty="0"/>
            <a:t>ESG</a:t>
          </a:r>
          <a:endParaRPr lang="en-US" dirty="0"/>
        </a:p>
      </dgm:t>
    </dgm:pt>
    <dgm:pt modelId="{1295B786-B56D-40CC-9634-D47B8DD69D49}" type="parTrans" cxnId="{B7AAA53D-1538-439C-9B35-DD5D24630B42}">
      <dgm:prSet/>
      <dgm:spPr/>
      <dgm:t>
        <a:bodyPr/>
        <a:lstStyle/>
        <a:p>
          <a:endParaRPr lang="en-US"/>
        </a:p>
      </dgm:t>
    </dgm:pt>
    <dgm:pt modelId="{FFC312C5-BCF6-4F4F-AB82-B2F40E4E8A0C}" type="sibTrans" cxnId="{B7AAA53D-1538-439C-9B35-DD5D24630B42}">
      <dgm:prSet/>
      <dgm:spPr/>
      <dgm:t>
        <a:bodyPr/>
        <a:lstStyle/>
        <a:p>
          <a:endParaRPr lang="en-US"/>
        </a:p>
      </dgm:t>
    </dgm:pt>
    <dgm:pt modelId="{C0800F2F-FEAA-4041-B948-445C35D0D63B}">
      <dgm:prSet phldrT="[Text]"/>
      <dgm:spPr/>
      <dgm:t>
        <a:bodyPr/>
        <a:lstStyle/>
        <a:p>
          <a:r>
            <a:rPr lang="en-HK" dirty="0"/>
            <a:t>Digitalization</a:t>
          </a:r>
          <a:endParaRPr lang="en-US" dirty="0"/>
        </a:p>
      </dgm:t>
    </dgm:pt>
    <dgm:pt modelId="{9EE7EB9E-E5C0-433B-BF43-DB2FB08B98DF}" type="parTrans" cxnId="{60866C7C-D350-4FD2-A0B3-649BCAA5200E}">
      <dgm:prSet/>
      <dgm:spPr/>
      <dgm:t>
        <a:bodyPr/>
        <a:lstStyle/>
        <a:p>
          <a:endParaRPr lang="en-US"/>
        </a:p>
      </dgm:t>
    </dgm:pt>
    <dgm:pt modelId="{E92FCB18-7943-4E13-A892-EE93D84A7CA9}" type="sibTrans" cxnId="{60866C7C-D350-4FD2-A0B3-649BCAA5200E}">
      <dgm:prSet/>
      <dgm:spPr/>
      <dgm:t>
        <a:bodyPr/>
        <a:lstStyle/>
        <a:p>
          <a:endParaRPr lang="en-US"/>
        </a:p>
      </dgm:t>
    </dgm:pt>
    <dgm:pt modelId="{F906955F-87E2-4AC4-9B21-8C9C45BF244D}" type="pres">
      <dgm:prSet presAssocID="{4B636AE7-A09B-4361-A39B-1BD360719D74}" presName="matrix" presStyleCnt="0">
        <dgm:presLayoutVars>
          <dgm:chMax val="1"/>
          <dgm:dir/>
          <dgm:resizeHandles val="exact"/>
        </dgm:presLayoutVars>
      </dgm:prSet>
      <dgm:spPr/>
    </dgm:pt>
    <dgm:pt modelId="{0972643E-08A1-4940-9543-89C765F5DE52}" type="pres">
      <dgm:prSet presAssocID="{4B636AE7-A09B-4361-A39B-1BD360719D74}" presName="diamond" presStyleLbl="bgShp" presStyleIdx="0" presStyleCnt="1"/>
      <dgm:spPr/>
    </dgm:pt>
    <dgm:pt modelId="{21E942FA-AEDE-4637-8327-68CC737A06A2}" type="pres">
      <dgm:prSet presAssocID="{4B636AE7-A09B-4361-A39B-1BD360719D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BB4CD9-987B-46F3-9E7C-446A748B98AA}" type="pres">
      <dgm:prSet presAssocID="{4B636AE7-A09B-4361-A39B-1BD360719D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E157BD8-7619-4957-B37D-0C962D04E022}" type="pres">
      <dgm:prSet presAssocID="{4B636AE7-A09B-4361-A39B-1BD360719D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45F8FFE-4EC0-4703-A13D-1D37E7154A6A}" type="pres">
      <dgm:prSet presAssocID="{4B636AE7-A09B-4361-A39B-1BD360719D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7AAA53D-1538-439C-9B35-DD5D24630B42}" srcId="{4B636AE7-A09B-4361-A39B-1BD360719D74}" destId="{AFFDA0FC-6935-48D4-940E-C28D11D4A53B}" srcOrd="2" destOrd="0" parTransId="{1295B786-B56D-40CC-9634-D47B8DD69D49}" sibTransId="{FFC312C5-BCF6-4F4F-AB82-B2F40E4E8A0C}"/>
    <dgm:cxn modelId="{9C1C363E-CB07-4C3F-8516-5F33BA70723E}" type="presOf" srcId="{373DA91C-79C6-4746-964E-776DDD6620CB}" destId="{71BB4CD9-987B-46F3-9E7C-446A748B98AA}" srcOrd="0" destOrd="0" presId="urn:microsoft.com/office/officeart/2005/8/layout/matrix3"/>
    <dgm:cxn modelId="{7902F847-30AA-479E-847E-C0493A1DAF1E}" type="presOf" srcId="{4B636AE7-A09B-4361-A39B-1BD360719D74}" destId="{F906955F-87E2-4AC4-9B21-8C9C45BF244D}" srcOrd="0" destOrd="0" presId="urn:microsoft.com/office/officeart/2005/8/layout/matrix3"/>
    <dgm:cxn modelId="{AAEC2A57-79E7-4A33-A468-F7B21FD2A33A}" type="presOf" srcId="{C431D4D5-8207-4D43-B529-F6230B8C1268}" destId="{21E942FA-AEDE-4637-8327-68CC737A06A2}" srcOrd="0" destOrd="0" presId="urn:microsoft.com/office/officeart/2005/8/layout/matrix3"/>
    <dgm:cxn modelId="{60866C7C-D350-4FD2-A0B3-649BCAA5200E}" srcId="{4B636AE7-A09B-4361-A39B-1BD360719D74}" destId="{C0800F2F-FEAA-4041-B948-445C35D0D63B}" srcOrd="3" destOrd="0" parTransId="{9EE7EB9E-E5C0-433B-BF43-DB2FB08B98DF}" sibTransId="{E92FCB18-7943-4E13-A892-EE93D84A7CA9}"/>
    <dgm:cxn modelId="{5A619AB5-4A0D-4D3D-AEFA-D12F2A90A0F5}" type="presOf" srcId="{AFFDA0FC-6935-48D4-940E-C28D11D4A53B}" destId="{CE157BD8-7619-4957-B37D-0C962D04E022}" srcOrd="0" destOrd="0" presId="urn:microsoft.com/office/officeart/2005/8/layout/matrix3"/>
    <dgm:cxn modelId="{7455D4C5-7232-4123-B77E-8FF71880C95D}" type="presOf" srcId="{C0800F2F-FEAA-4041-B948-445C35D0D63B}" destId="{A45F8FFE-4EC0-4703-A13D-1D37E7154A6A}" srcOrd="0" destOrd="0" presId="urn:microsoft.com/office/officeart/2005/8/layout/matrix3"/>
    <dgm:cxn modelId="{FA1420EC-5FA7-4007-BE19-A6DB6D2E6A57}" srcId="{4B636AE7-A09B-4361-A39B-1BD360719D74}" destId="{C431D4D5-8207-4D43-B529-F6230B8C1268}" srcOrd="0" destOrd="0" parTransId="{16410A49-6F42-4886-8B9A-0C5FFCCC876F}" sibTransId="{295C8219-17EA-417C-A365-59EBBEBC04C1}"/>
    <dgm:cxn modelId="{C03748F7-C0FA-4669-8F5C-54C083A9FA2B}" srcId="{4B636AE7-A09B-4361-A39B-1BD360719D74}" destId="{373DA91C-79C6-4746-964E-776DDD6620CB}" srcOrd="1" destOrd="0" parTransId="{8C711A00-393A-4DB0-8292-B19F48BA9CDE}" sibTransId="{8C2F88BA-B061-4B91-997A-74FC8D587D7A}"/>
    <dgm:cxn modelId="{2D0D5149-2500-47BB-B249-B71A8C6A74FA}" type="presParOf" srcId="{F906955F-87E2-4AC4-9B21-8C9C45BF244D}" destId="{0972643E-08A1-4940-9543-89C765F5DE52}" srcOrd="0" destOrd="0" presId="urn:microsoft.com/office/officeart/2005/8/layout/matrix3"/>
    <dgm:cxn modelId="{AE54186A-3ECF-49FF-AE07-03206A29C66B}" type="presParOf" srcId="{F906955F-87E2-4AC4-9B21-8C9C45BF244D}" destId="{21E942FA-AEDE-4637-8327-68CC737A06A2}" srcOrd="1" destOrd="0" presId="urn:microsoft.com/office/officeart/2005/8/layout/matrix3"/>
    <dgm:cxn modelId="{5D56B43C-0F97-4D1E-976D-BA189B8F778D}" type="presParOf" srcId="{F906955F-87E2-4AC4-9B21-8C9C45BF244D}" destId="{71BB4CD9-987B-46F3-9E7C-446A748B98AA}" srcOrd="2" destOrd="0" presId="urn:microsoft.com/office/officeart/2005/8/layout/matrix3"/>
    <dgm:cxn modelId="{89A9A7EB-ACA2-4779-ADB0-F1EEEC76990C}" type="presParOf" srcId="{F906955F-87E2-4AC4-9B21-8C9C45BF244D}" destId="{CE157BD8-7619-4957-B37D-0C962D04E022}" srcOrd="3" destOrd="0" presId="urn:microsoft.com/office/officeart/2005/8/layout/matrix3"/>
    <dgm:cxn modelId="{056B9FAF-FD1C-4752-BB04-E485D46F023C}" type="presParOf" srcId="{F906955F-87E2-4AC4-9B21-8C9C45BF244D}" destId="{A45F8FFE-4EC0-4703-A13D-1D37E7154A6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2643E-08A1-4940-9543-89C765F5DE52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942FA-AEDE-4637-8327-68CC737A06A2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200" kern="1200" dirty="0"/>
            <a:t>Inflation</a:t>
          </a:r>
          <a:endParaRPr lang="en-US" sz="2200" kern="1200" dirty="0"/>
        </a:p>
      </dsp:txBody>
      <dsp:txXfrm>
        <a:off x="1972601" y="617935"/>
        <a:ext cx="1906956" cy="1906956"/>
      </dsp:txXfrm>
    </dsp:sp>
    <dsp:sp modelId="{71BB4CD9-987B-46F3-9E7C-446A748B98AA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200" kern="1200" dirty="0"/>
            <a:t>Supply Risk</a:t>
          </a:r>
          <a:endParaRPr lang="en-US" sz="2200" kern="1200" dirty="0"/>
        </a:p>
      </dsp:txBody>
      <dsp:txXfrm>
        <a:off x="4248442" y="617935"/>
        <a:ext cx="1906956" cy="1906956"/>
      </dsp:txXfrm>
    </dsp:sp>
    <dsp:sp modelId="{CE157BD8-7619-4957-B37D-0C962D04E022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200" kern="1200" dirty="0"/>
            <a:t>ESG</a:t>
          </a:r>
          <a:endParaRPr lang="en-US" sz="2200" kern="1200" dirty="0"/>
        </a:p>
      </dsp:txBody>
      <dsp:txXfrm>
        <a:off x="1972601" y="2893775"/>
        <a:ext cx="1906956" cy="1906956"/>
      </dsp:txXfrm>
    </dsp:sp>
    <dsp:sp modelId="{A45F8FFE-4EC0-4703-A13D-1D37E7154A6A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2200" kern="1200" dirty="0"/>
            <a:t>Digitalization</a:t>
          </a:r>
          <a:endParaRPr lang="en-US" sz="2200" kern="1200" dirty="0"/>
        </a:p>
      </dsp:txBody>
      <dsp:txXfrm>
        <a:off x="4248442" y="2893775"/>
        <a:ext cx="1906956" cy="190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B1857-7F2F-4FA5-AC91-CA6CB406E5ED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AFB1-1A0D-4465-9C69-5C319B14D7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7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37BDE-FCE3-41C4-B976-0DC28743AC5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0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3A8F-B976-406D-827A-8714EFF80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159" y="1348536"/>
            <a:ext cx="4076458" cy="3654827"/>
          </a:xfrm>
        </p:spPr>
        <p:txBody>
          <a:bodyPr anchor="b">
            <a:normAutofit/>
          </a:bodyPr>
          <a:lstStyle>
            <a:lvl1pPr algn="r"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851079-28FC-41AF-8373-BD8382DEDA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3159" y="5170453"/>
            <a:ext cx="4076458" cy="990197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>
                <a:solidFill>
                  <a:schemeClr val="bg1"/>
                </a:solidFill>
                <a:cs typeface="Calibri"/>
              </a:rPr>
              <a:t>Click to edit master text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6C3907-3C68-4C02-98EE-B36817B376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7025" y="0"/>
            <a:ext cx="6734974" cy="6858001"/>
          </a:xfrm>
          <a:custGeom>
            <a:avLst/>
            <a:gdLst>
              <a:gd name="connsiteX0" fmla="*/ 1 w 6734974"/>
              <a:gd name="connsiteY0" fmla="*/ 6292661 h 6858001"/>
              <a:gd name="connsiteX1" fmla="*/ 6734974 w 6734974"/>
              <a:gd name="connsiteY1" fmla="*/ 6292661 h 6858001"/>
              <a:gd name="connsiteX2" fmla="*/ 6734974 w 6734974"/>
              <a:gd name="connsiteY2" fmla="*/ 6858001 h 6858001"/>
              <a:gd name="connsiteX3" fmla="*/ 1 w 6734974"/>
              <a:gd name="connsiteY3" fmla="*/ 6858001 h 6858001"/>
              <a:gd name="connsiteX4" fmla="*/ 0 w 6734974"/>
              <a:gd name="connsiteY4" fmla="*/ 0 h 6858001"/>
              <a:gd name="connsiteX5" fmla="*/ 6734973 w 6734974"/>
              <a:gd name="connsiteY5" fmla="*/ 0 h 6858001"/>
              <a:gd name="connsiteX6" fmla="*/ 6734973 w 6734974"/>
              <a:gd name="connsiteY6" fmla="*/ 6256019 h 6858001"/>
              <a:gd name="connsiteX7" fmla="*/ 0 w 6734974"/>
              <a:gd name="connsiteY7" fmla="*/ 625601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4974" h="6858001">
                <a:moveTo>
                  <a:pt x="1" y="6292661"/>
                </a:moveTo>
                <a:lnTo>
                  <a:pt x="6734974" y="6292661"/>
                </a:lnTo>
                <a:lnTo>
                  <a:pt x="6734974" y="6858001"/>
                </a:lnTo>
                <a:lnTo>
                  <a:pt x="1" y="6858001"/>
                </a:lnTo>
                <a:close/>
                <a:moveTo>
                  <a:pt x="0" y="0"/>
                </a:moveTo>
                <a:lnTo>
                  <a:pt x="6734973" y="0"/>
                </a:lnTo>
                <a:lnTo>
                  <a:pt x="6734973" y="6256019"/>
                </a:lnTo>
                <a:lnTo>
                  <a:pt x="0" y="62560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4E7FD-271C-4B10-826F-A323C479D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93159" y="6274339"/>
            <a:ext cx="113988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04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2822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282206" cy="3684588"/>
          </a:xfrm>
        </p:spPr>
        <p:txBody>
          <a:bodyPr>
            <a:noAutofit/>
          </a:bodyPr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815" y="1681163"/>
            <a:ext cx="32983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6815" y="2505075"/>
            <a:ext cx="3298370" cy="3684588"/>
          </a:xfrm>
        </p:spPr>
        <p:txBody>
          <a:bodyPr>
            <a:noAutofit/>
          </a:bodyPr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F0B73B7-7EF9-4436-8B85-AC6CB551C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3841" y="1681163"/>
            <a:ext cx="32983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12A1950-E837-4678-94B1-FA24467145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53841" y="2505075"/>
            <a:ext cx="3298370" cy="3684588"/>
          </a:xfrm>
        </p:spPr>
        <p:txBody>
          <a:bodyPr>
            <a:noAutofit/>
          </a:bodyPr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C425DB15-1B5A-4780-98B4-C0921A42F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96A2980-FE4D-41BC-9B3F-DEC465C64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Graphic 14">
            <a:extLst>
              <a:ext uri="{FF2B5EF4-FFF2-40B4-BE49-F238E27FC236}">
                <a16:creationId xmlns:a16="http://schemas.microsoft.com/office/drawing/2014/main" id="{2BBEE260-2DCA-4E68-9719-2D94DA793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6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95D367-78A2-47F5-B8D8-808AF3A34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11">
            <a:extLst>
              <a:ext uri="{FF2B5EF4-FFF2-40B4-BE49-F238E27FC236}">
                <a16:creationId xmlns:a16="http://schemas.microsoft.com/office/drawing/2014/main" id="{6109EF88-13AD-41C1-97AF-8C2772981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0">
            <a:extLst>
              <a:ext uri="{FF2B5EF4-FFF2-40B4-BE49-F238E27FC236}">
                <a16:creationId xmlns:a16="http://schemas.microsoft.com/office/drawing/2014/main" id="{45E9990E-4826-4D59-9C78-9A4A6CA11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2C717-2A7A-4268-8EAA-2647EC66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9031"/>
            <a:ext cx="4984628" cy="1491339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FC668B-6914-4B3A-B7DF-20E1580B17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814530"/>
            <a:ext cx="4984628" cy="3359258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7407AA4-CC80-45E8-B78C-F0CF175638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4666" y="1678220"/>
            <a:ext cx="4267645" cy="4267645"/>
          </a:xfrm>
          <a:custGeom>
            <a:avLst/>
            <a:gdLst>
              <a:gd name="connsiteX0" fmla="*/ 2133823 w 4267645"/>
              <a:gd name="connsiteY0" fmla="*/ 0 h 4267645"/>
              <a:gd name="connsiteX1" fmla="*/ 4267645 w 4267645"/>
              <a:gd name="connsiteY1" fmla="*/ 2133823 h 4267645"/>
              <a:gd name="connsiteX2" fmla="*/ 2133823 w 4267645"/>
              <a:gd name="connsiteY2" fmla="*/ 4267645 h 4267645"/>
              <a:gd name="connsiteX3" fmla="*/ 0 w 4267645"/>
              <a:gd name="connsiteY3" fmla="*/ 2133823 h 4267645"/>
              <a:gd name="connsiteX4" fmla="*/ 2133823 w 4267645"/>
              <a:gd name="connsiteY4" fmla="*/ 0 h 426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645" h="4267645">
                <a:moveTo>
                  <a:pt x="2133823" y="0"/>
                </a:moveTo>
                <a:cubicBezTo>
                  <a:pt x="3312299" y="0"/>
                  <a:pt x="4267645" y="955346"/>
                  <a:pt x="4267645" y="2133823"/>
                </a:cubicBezTo>
                <a:cubicBezTo>
                  <a:pt x="4267645" y="3312300"/>
                  <a:pt x="3312299" y="4267645"/>
                  <a:pt x="2133823" y="4267645"/>
                </a:cubicBezTo>
                <a:cubicBezTo>
                  <a:pt x="955346" y="4267645"/>
                  <a:pt x="0" y="3312300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8C582-BD9C-49F9-8097-36611CFF164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EACB3-0A23-4032-B5B1-266A253C2C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962190" y="623907"/>
            <a:ext cx="4114800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C0B42-8B5D-47B8-8E1E-5BAA45A847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6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CDB3-CB80-4B55-AA7A-C57DCAC8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908" y="894110"/>
            <a:ext cx="5181735" cy="2534890"/>
          </a:xfrm>
        </p:spPr>
        <p:txBody>
          <a:bodyPr anchor="b">
            <a:noAutofit/>
          </a:bodyPr>
          <a:lstStyle>
            <a:lvl1pPr>
              <a:defRPr lang="en-US" sz="5400" b="1" kern="1200" spc="40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Graphic 13">
            <a:extLst>
              <a:ext uri="{FF2B5EF4-FFF2-40B4-BE49-F238E27FC236}">
                <a16:creationId xmlns:a16="http://schemas.microsoft.com/office/drawing/2014/main" id="{EFD46DF2-E81B-4E77-B06D-F09DC5853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D044CC36-2EFF-44B0-90A3-986DACB7E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AAA3D090-A815-4AF9-88CE-94F0B7DD3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98169C0-3B43-43E5-AC66-3B5B27A466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04905" y="3728425"/>
            <a:ext cx="5181735" cy="2534890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7F553A0-E179-4D32-97DB-0F36799679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0003" y="1856226"/>
            <a:ext cx="2040674" cy="2040674"/>
          </a:xfrm>
          <a:custGeom>
            <a:avLst/>
            <a:gdLst>
              <a:gd name="connsiteX0" fmla="*/ 1020337 w 2040674"/>
              <a:gd name="connsiteY0" fmla="*/ 0 h 2040674"/>
              <a:gd name="connsiteX1" fmla="*/ 2040674 w 2040674"/>
              <a:gd name="connsiteY1" fmla="*/ 1020337 h 2040674"/>
              <a:gd name="connsiteX2" fmla="*/ 1020337 w 2040674"/>
              <a:gd name="connsiteY2" fmla="*/ 2040674 h 2040674"/>
              <a:gd name="connsiteX3" fmla="*/ 0 w 2040674"/>
              <a:gd name="connsiteY3" fmla="*/ 1020337 h 2040674"/>
              <a:gd name="connsiteX4" fmla="*/ 1020337 w 2040674"/>
              <a:gd name="connsiteY4" fmla="*/ 0 h 204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9BD1CE3-05F6-44F6-B6FB-EB60AB96BE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5160" y="0"/>
            <a:ext cx="2866840" cy="2925044"/>
          </a:xfrm>
          <a:custGeom>
            <a:avLst/>
            <a:gdLst>
              <a:gd name="connsiteX0" fmla="*/ 1437601 w 2866840"/>
              <a:gd name="connsiteY0" fmla="*/ 0 h 2925044"/>
              <a:gd name="connsiteX1" fmla="*/ 1488735 w 2866840"/>
              <a:gd name="connsiteY1" fmla="*/ 0 h 2925044"/>
              <a:gd name="connsiteX2" fmla="*/ 1612768 w 2866840"/>
              <a:gd name="connsiteY2" fmla="*/ 6263 h 2925044"/>
              <a:gd name="connsiteX3" fmla="*/ 2860554 w 2866840"/>
              <a:gd name="connsiteY3" fmla="*/ 1026775 h 2925044"/>
              <a:gd name="connsiteX4" fmla="*/ 2866840 w 2866840"/>
              <a:gd name="connsiteY4" fmla="*/ 1051223 h 2925044"/>
              <a:gd name="connsiteX5" fmla="*/ 2866840 w 2866840"/>
              <a:gd name="connsiteY5" fmla="*/ 1872530 h 2925044"/>
              <a:gd name="connsiteX6" fmla="*/ 2860554 w 2866840"/>
              <a:gd name="connsiteY6" fmla="*/ 1896978 h 2925044"/>
              <a:gd name="connsiteX7" fmla="*/ 1463168 w 2866840"/>
              <a:gd name="connsiteY7" fmla="*/ 2925044 h 2925044"/>
              <a:gd name="connsiteX8" fmla="*/ 0 w 2866840"/>
              <a:gd name="connsiteY8" fmla="*/ 1461877 h 2925044"/>
              <a:gd name="connsiteX9" fmla="*/ 1313568 w 2866840"/>
              <a:gd name="connsiteY9" fmla="*/ 6263 h 292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6840" h="2925044">
                <a:moveTo>
                  <a:pt x="1437601" y="0"/>
                </a:moveTo>
                <a:lnTo>
                  <a:pt x="1488735" y="0"/>
                </a:lnTo>
                <a:lnTo>
                  <a:pt x="1612768" y="6263"/>
                </a:lnTo>
                <a:cubicBezTo>
                  <a:pt x="2203017" y="66206"/>
                  <a:pt x="2689551" y="476982"/>
                  <a:pt x="2860554" y="1026775"/>
                </a:cubicBezTo>
                <a:lnTo>
                  <a:pt x="2866840" y="1051223"/>
                </a:lnTo>
                <a:lnTo>
                  <a:pt x="2866840" y="1872530"/>
                </a:lnTo>
                <a:lnTo>
                  <a:pt x="2860554" y="1896978"/>
                </a:lnTo>
                <a:cubicBezTo>
                  <a:pt x="2675300" y="2492588"/>
                  <a:pt x="2119737" y="2925044"/>
                  <a:pt x="1463168" y="2925044"/>
                </a:cubicBezTo>
                <a:cubicBezTo>
                  <a:pt x="655082" y="2925044"/>
                  <a:pt x="0" y="2269962"/>
                  <a:pt x="0" y="1461877"/>
                </a:cubicBezTo>
                <a:cubicBezTo>
                  <a:pt x="0" y="704296"/>
                  <a:pt x="575756" y="81192"/>
                  <a:pt x="1313568" y="626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6562173-D9DF-4B80-B41C-B2366D8F2C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65227" y="3267983"/>
            <a:ext cx="3726773" cy="3590017"/>
          </a:xfrm>
          <a:custGeom>
            <a:avLst/>
            <a:gdLst>
              <a:gd name="connsiteX0" fmla="*/ 2272751 w 3726773"/>
              <a:gd name="connsiteY0" fmla="*/ 0 h 3590017"/>
              <a:gd name="connsiteX1" fmla="*/ 3718432 w 3726773"/>
              <a:gd name="connsiteY1" fmla="*/ 518986 h 3590017"/>
              <a:gd name="connsiteX2" fmla="*/ 3726773 w 3726773"/>
              <a:gd name="connsiteY2" fmla="*/ 526567 h 3590017"/>
              <a:gd name="connsiteX3" fmla="*/ 3726773 w 3726773"/>
              <a:gd name="connsiteY3" fmla="*/ 3590017 h 3590017"/>
              <a:gd name="connsiteX4" fmla="*/ 422959 w 3726773"/>
              <a:gd name="connsiteY4" fmla="*/ 3590017 h 3590017"/>
              <a:gd name="connsiteX5" fmla="*/ 388150 w 3726773"/>
              <a:gd name="connsiteY5" fmla="*/ 3543469 h 3590017"/>
              <a:gd name="connsiteX6" fmla="*/ 0 w 3726773"/>
              <a:gd name="connsiteY6" fmla="*/ 2272752 h 3590017"/>
              <a:gd name="connsiteX7" fmla="*/ 2272751 w 3726773"/>
              <a:gd name="connsiteY7" fmla="*/ 0 h 359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6773" h="3590017">
                <a:moveTo>
                  <a:pt x="2272751" y="0"/>
                </a:moveTo>
                <a:cubicBezTo>
                  <a:pt x="2821903" y="0"/>
                  <a:pt x="3325566" y="194765"/>
                  <a:pt x="3718432" y="518986"/>
                </a:cubicBezTo>
                <a:lnTo>
                  <a:pt x="3726773" y="526567"/>
                </a:lnTo>
                <a:lnTo>
                  <a:pt x="3726773" y="3590017"/>
                </a:lnTo>
                <a:lnTo>
                  <a:pt x="422959" y="3590017"/>
                </a:lnTo>
                <a:lnTo>
                  <a:pt x="388150" y="3543469"/>
                </a:lnTo>
                <a:cubicBezTo>
                  <a:pt x="143093" y="3180735"/>
                  <a:pt x="0" y="2743454"/>
                  <a:pt x="0" y="2272752"/>
                </a:cubicBezTo>
                <a:cubicBezTo>
                  <a:pt x="0" y="1017546"/>
                  <a:pt x="1017546" y="0"/>
                  <a:pt x="227275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CFE18B2-C456-4DF2-9D4C-6A9017A6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ABD619-DC62-4FA6-8ABC-122A5C4B4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8A21E-0201-405E-A386-7A39F8F82F4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301262" y="21822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6BABF-2A15-48FB-BA27-BC36B637FC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 rot="16200000">
            <a:off x="-762668" y="4999038"/>
            <a:ext cx="335280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1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163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7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19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78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31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256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3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FE17E6-924C-47EE-8164-2CD1687C7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3008" y="252743"/>
            <a:ext cx="4739619" cy="304261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572DC8-7C70-4BE2-9DB2-CFABD37F8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5449" y="3548095"/>
            <a:ext cx="4739619" cy="304261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46745-2521-4BB4-80EC-24CD13FF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252743"/>
            <a:ext cx="4434721" cy="1965163"/>
          </a:xfrm>
        </p:spPr>
        <p:txBody>
          <a:bodyPr anchor="b">
            <a:normAutofit/>
          </a:bodyPr>
          <a:lstStyle>
            <a:lvl1pPr>
              <a:def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A9682C5-2804-43F9-B365-D5F853CEB3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2550" y="539750"/>
            <a:ext cx="4281488" cy="2468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E5E2300-A2FB-4449-8855-6D2149582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050" y="3835400"/>
            <a:ext cx="4281488" cy="2468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83215D-2938-4915-9C53-FDF71E3F0E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 sz="1800" dirty="0">
                <a:cs typeface="Calibri"/>
              </a:rPr>
              <a:t>Click to edit master text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8238B2-89F4-4CBF-8949-A4979F889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C96BE-A34E-471B-A916-071966BC699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785751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040EA-B3B8-4EB9-BC7F-EB3DFF9597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9812116" y="1591485"/>
            <a:ext cx="3548094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82D71-9E0A-4793-BA54-BEAEB7A368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6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35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12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68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6603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588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629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840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5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40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8238B2-89F4-4CBF-8949-A4979F889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48A8E28-7873-4AFA-A619-0E497E018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2268" y="536567"/>
            <a:ext cx="5784867" cy="5784867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46745-2521-4BB4-80EC-24CD13FF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0" y="2446418"/>
            <a:ext cx="4434721" cy="1965163"/>
          </a:xfrm>
        </p:spPr>
        <p:txBody>
          <a:bodyPr anchor="ctr">
            <a:normAutofit/>
          </a:bodyPr>
          <a:lstStyle>
            <a:lvl1pPr algn="ctr">
              <a:defRPr lang="en-US" sz="45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83215D-2938-4915-9C53-FDF71E3F0E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2583" y="536567"/>
            <a:ext cx="4518504" cy="5784867"/>
          </a:xfrm>
        </p:spPr>
        <p:txBody>
          <a:bodyPr anchor="ctr">
            <a:normAutofit/>
          </a:bodyPr>
          <a:lstStyle>
            <a:lvl1pPr marL="0" indent="0">
              <a:lnSpc>
                <a:spcPts val="2500"/>
              </a:lnSpc>
              <a:buNone/>
              <a:defRPr sz="1800"/>
            </a:lvl1pPr>
          </a:lstStyle>
          <a:p>
            <a:r>
              <a:rPr lang="en-US" sz="1800" dirty="0">
                <a:cs typeface="Calibri"/>
              </a:rPr>
              <a:t>Click to edit master text style</a:t>
            </a:r>
          </a:p>
        </p:txBody>
      </p:sp>
      <p:sp>
        <p:nvSpPr>
          <p:cNvPr id="4" name="Graphic 13">
            <a:extLst>
              <a:ext uri="{FF2B5EF4-FFF2-40B4-BE49-F238E27FC236}">
                <a16:creationId xmlns:a16="http://schemas.microsoft.com/office/drawing/2014/main" id="{5EB0124E-1A8A-4EB1-A9CF-E273590B6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9945" y="351421"/>
            <a:ext cx="198609" cy="198609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2">
            <a:extLst>
              <a:ext uri="{FF2B5EF4-FFF2-40B4-BE49-F238E27FC236}">
                <a16:creationId xmlns:a16="http://schemas.microsoft.com/office/drawing/2014/main" id="{44654EA2-A648-4219-B093-1C05AE96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25883" y="5732852"/>
            <a:ext cx="130186" cy="130186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81C0EC89-A66C-4027-8FF0-F7605B506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223" y="1072473"/>
            <a:ext cx="182432" cy="182432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411FC072-5A30-4F87-8D5F-B58BC2023A9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785751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406C42C-BE3A-4833-B0B7-357CE8FB62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9812116" y="1591485"/>
            <a:ext cx="3548094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E6E8B18-45E0-4925-8E5D-41F418C91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F236E68-2CF8-44ED-939D-0302808CE8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370" cy="6858000"/>
          </a:xfrm>
          <a:custGeom>
            <a:avLst/>
            <a:gdLst>
              <a:gd name="connsiteX0" fmla="*/ 0 w 12188370"/>
              <a:gd name="connsiteY0" fmla="*/ 0 h 6858000"/>
              <a:gd name="connsiteX1" fmla="*/ 12188370 w 12188370"/>
              <a:gd name="connsiteY1" fmla="*/ 0 h 6858000"/>
              <a:gd name="connsiteX2" fmla="*/ 12188370 w 12188370"/>
              <a:gd name="connsiteY2" fmla="*/ 6858000 h 6858000"/>
              <a:gd name="connsiteX3" fmla="*/ 0 w 12188370"/>
              <a:gd name="connsiteY3" fmla="*/ 6858000 h 6858000"/>
              <a:gd name="connsiteX4" fmla="*/ 0 w 12188370"/>
              <a:gd name="connsiteY4" fmla="*/ 843875 h 6858000"/>
              <a:gd name="connsiteX5" fmla="*/ 8473201 w 12188370"/>
              <a:gd name="connsiteY5" fmla="*/ 843875 h 6858000"/>
              <a:gd name="connsiteX6" fmla="*/ 8473201 w 12188370"/>
              <a:gd name="connsiteY6" fmla="*/ 816443 h 6858000"/>
              <a:gd name="connsiteX7" fmla="*/ 0 w 12188370"/>
              <a:gd name="connsiteY7" fmla="*/ 8164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370" h="6858000">
                <a:moveTo>
                  <a:pt x="0" y="0"/>
                </a:moveTo>
                <a:lnTo>
                  <a:pt x="12188370" y="0"/>
                </a:lnTo>
                <a:lnTo>
                  <a:pt x="12188370" y="6858000"/>
                </a:lnTo>
                <a:lnTo>
                  <a:pt x="0" y="6858000"/>
                </a:lnTo>
                <a:lnTo>
                  <a:pt x="0" y="843875"/>
                </a:lnTo>
                <a:lnTo>
                  <a:pt x="8473201" y="843875"/>
                </a:lnTo>
                <a:lnTo>
                  <a:pt x="8473201" y="816443"/>
                </a:lnTo>
                <a:lnTo>
                  <a:pt x="0" y="816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F3A8F-B976-406D-827A-8714EFF80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6275" y="2276439"/>
            <a:ext cx="9679448" cy="2868439"/>
          </a:xfrm>
        </p:spPr>
        <p:txBody>
          <a:bodyPr anchor="b">
            <a:noAutofit/>
          </a:bodyPr>
          <a:lstStyle>
            <a:lvl1pPr algn="l">
              <a:defRPr lang="en-US" sz="72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1D9E9B9-E0A7-4C75-946E-BBAEBCC2CA6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56275" y="5098254"/>
            <a:ext cx="9679449" cy="750259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C6873F-B921-4626-97A7-FD8E9398E4E7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886" y="821523"/>
            <a:ext cx="84732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raphic 13">
            <a:extLst>
              <a:ext uri="{FF2B5EF4-FFF2-40B4-BE49-F238E27FC236}">
                <a16:creationId xmlns:a16="http://schemas.microsoft.com/office/drawing/2014/main" id="{275D0799-1240-4A8C-98BF-96679D262568}"/>
              </a:ext>
            </a:extLst>
          </p:cNvPr>
          <p:cNvSpPr/>
          <p:nvPr userDrawn="1"/>
        </p:nvSpPr>
        <p:spPr>
          <a:xfrm>
            <a:off x="544954" y="2865643"/>
            <a:ext cx="146329" cy="157937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3F7A1898-37E9-4DF7-9E1E-A5D41681C6D9}"/>
              </a:ext>
            </a:extLst>
          </p:cNvPr>
          <p:cNvSpPr/>
          <p:nvPr userDrawn="1"/>
        </p:nvSpPr>
        <p:spPr>
          <a:xfrm>
            <a:off x="903734" y="3094942"/>
            <a:ext cx="100584" cy="100584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DA49FC99-340D-4901-98CD-6C4D1941C969}"/>
              </a:ext>
            </a:extLst>
          </p:cNvPr>
          <p:cNvSpPr/>
          <p:nvPr userDrawn="1"/>
        </p:nvSpPr>
        <p:spPr>
          <a:xfrm>
            <a:off x="532920" y="3619230"/>
            <a:ext cx="128016" cy="128016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7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,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395" y="1825625"/>
            <a:ext cx="100694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25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7D4E1F-D8DD-4ED2-8901-A47E93089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46745-2521-4BB4-80EC-24CD13FF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252743"/>
            <a:ext cx="4434721" cy="4820000"/>
          </a:xfrm>
        </p:spPr>
        <p:txBody>
          <a:bodyPr anchor="b">
            <a:normAutofit/>
          </a:bodyPr>
          <a:lstStyle>
            <a:lvl1pPr>
              <a:def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A9682C5-2804-43F9-B365-D5F853CEB3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301" y="299507"/>
            <a:ext cx="5221620" cy="62589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19B6EE4-4480-4732-A518-32AAC2EC0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83215D-2938-4915-9C53-FDF71E3F0E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2583" y="5377543"/>
            <a:ext cx="4434721" cy="978806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1800" dirty="0">
                <a:cs typeface="Calibri"/>
              </a:rPr>
              <a:t>Click to edit master text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8238B2-89F4-4CBF-8949-A4979F889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28DA37-6556-4F96-9D80-0B084FB282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9812116" y="1591485"/>
            <a:ext cx="3548094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928D1E0-21A1-4EC2-B776-3F8703D3A0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0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1B15A-5639-4D83-9CDE-B6FC231C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24" y="346498"/>
            <a:ext cx="8117654" cy="1325563"/>
          </a:xfrm>
        </p:spPr>
        <p:txBody>
          <a:bodyPr>
            <a:normAutofit/>
          </a:bodyPr>
          <a:lstStyle>
            <a:lvl1pPr>
              <a:defRPr sz="5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AB6B174-300F-4F50-A575-00A13C1635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438" y="2006600"/>
            <a:ext cx="2286000" cy="2608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74E96A81-148E-486F-BEFA-3D3FDB0B41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4908" y="2006380"/>
            <a:ext cx="2286000" cy="2608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7F02522-1BD4-4AC9-BBCB-05010ECC0A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378" y="2015722"/>
            <a:ext cx="2286000" cy="2608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E961DC1B-263A-48A8-89E6-541AC356E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7276" y="2006379"/>
            <a:ext cx="2286000" cy="2608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2C4443B1-A455-4AF9-BE87-A07EA91F8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724" y="5017734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600" b="1" i="0" kern="1200" cap="all" spc="40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EEC7D0BC-E2A5-4FBE-A334-D9FF80B0DD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8724" y="5352052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0CC80C9C-897F-4C36-8150-427548D8FF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94908" y="5017734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600" b="1" i="0" kern="1200" cap="all" spc="40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marL="3690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A621D1DC-4C76-4E2F-A56F-7D7C193776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94908" y="5352052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2DF3BDDA-6F5B-42F5-B623-12E87B1990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0378" y="5017734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600" b="1" i="0" kern="1200" cap="all" spc="40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marL="3690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332AD10F-DEDB-4199-BAF1-536999434B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10378" y="5352052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28F12227-FF8F-4C6B-910E-91A315DC22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25847" y="5017734"/>
            <a:ext cx="2285999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600" b="1" i="0" kern="1200" cap="all" spc="40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marL="3690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8C71F03-1105-4059-948E-EE58B5878A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25847" y="5352052"/>
            <a:ext cx="2285999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D29C9-824B-4147-81C3-28968F4647D1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1988" y="613391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38C45-011A-48F8-A346-A07B1E830B4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505757" y="845343"/>
            <a:ext cx="36339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C46EB-807F-48CF-988B-E006AEC9992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610600" y="616041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0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2 column (comparison slid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5">
            <a:extLst>
              <a:ext uri="{FF2B5EF4-FFF2-40B4-BE49-F238E27FC236}">
                <a16:creationId xmlns:a16="http://schemas.microsoft.com/office/drawing/2014/main" id="{AF89E921-750A-4005-BEC2-04B9514B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3B378915-E570-47AE-8F85-FB8ED4A6C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4">
            <a:extLst>
              <a:ext uri="{FF2B5EF4-FFF2-40B4-BE49-F238E27FC236}">
                <a16:creationId xmlns:a16="http://schemas.microsoft.com/office/drawing/2014/main" id="{3AF1E926-D68F-4DC8-9F6D-C2C1576F9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6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slideLayout" Target="../slideLayouts/slideLayout25.xml" /><Relationship Id="rId18" Type="http://schemas.openxmlformats.org/officeDocument/2006/relationships/theme" Target="../theme/theme2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17" Type="http://schemas.openxmlformats.org/officeDocument/2006/relationships/slideLayout" Target="../slideLayouts/slideLayout29.xml" /><Relationship Id="rId2" Type="http://schemas.openxmlformats.org/officeDocument/2006/relationships/slideLayout" Target="../slideLayouts/slideLayout14.xml" /><Relationship Id="rId16" Type="http://schemas.openxmlformats.org/officeDocument/2006/relationships/slideLayout" Target="../slideLayouts/slideLayout28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Relationship Id="rId14" Type="http://schemas.openxmlformats.org/officeDocument/2006/relationships/slideLayout" Target="../slideLayouts/slideLayout2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accent2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60" r:id="rId5"/>
    <p:sldLayoutId id="2147483680" r:id="rId6"/>
    <p:sldLayoutId id="2147483677" r:id="rId7"/>
    <p:sldLayoutId id="2147483665" r:id="rId8"/>
    <p:sldLayoutId id="2147483663" r:id="rId9"/>
    <p:sldLayoutId id="2147483679" r:id="rId10"/>
    <p:sldLayoutId id="2147483681" r:id="rId11"/>
    <p:sldLayoutId id="214748367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6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9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9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9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9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9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9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1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efund.tid.gov.hk/tc_chi/emf/emf_update.html" TargetMode="External" /><Relationship Id="rId2" Type="http://schemas.openxmlformats.org/officeDocument/2006/relationships/hyperlink" Target="https://www.startmeup.hk/zh-hant/startup-resources/government-funding-scheme-and-support/" TargetMode="Externa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46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49.jpeg" /><Relationship Id="rId4" Type="http://schemas.openxmlformats.org/officeDocument/2006/relationships/image" Target="../media/image48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13" Type="http://schemas.openxmlformats.org/officeDocument/2006/relationships/image" Target="../media/image18.svg" /><Relationship Id="rId3" Type="http://schemas.openxmlformats.org/officeDocument/2006/relationships/image" Target="../media/image8.svg" /><Relationship Id="rId7" Type="http://schemas.openxmlformats.org/officeDocument/2006/relationships/image" Target="../media/image12.svg" /><Relationship Id="rId12" Type="http://schemas.openxmlformats.org/officeDocument/2006/relationships/image" Target="../media/image17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11.png" /><Relationship Id="rId11" Type="http://schemas.openxmlformats.org/officeDocument/2006/relationships/image" Target="../media/image16.svg" /><Relationship Id="rId5" Type="http://schemas.openxmlformats.org/officeDocument/2006/relationships/image" Target="../media/image10.svg" /><Relationship Id="rId15" Type="http://schemas.openxmlformats.org/officeDocument/2006/relationships/image" Target="../media/image19.jpg" /><Relationship Id="rId10" Type="http://schemas.openxmlformats.org/officeDocument/2006/relationships/image" Target="../media/image15.png" /><Relationship Id="rId4" Type="http://schemas.openxmlformats.org/officeDocument/2006/relationships/image" Target="../media/image9.png" /><Relationship Id="rId9" Type="http://schemas.openxmlformats.org/officeDocument/2006/relationships/image" Target="../media/image14.svg" /><Relationship Id="rId1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5.xml" /><Relationship Id="rId4" Type="http://schemas.openxmlformats.org/officeDocument/2006/relationships/image" Target="../media/image2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5.png" /><Relationship Id="rId5" Type="http://schemas.openxmlformats.org/officeDocument/2006/relationships/hyperlink" Target="http://www.menti.com/" TargetMode="External" /><Relationship Id="rId4" Type="http://schemas.openxmlformats.org/officeDocument/2006/relationships/image" Target="../media/image24.jp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 /><Relationship Id="rId3" Type="http://schemas.openxmlformats.org/officeDocument/2006/relationships/image" Target="../media/image27.png" /><Relationship Id="rId7" Type="http://schemas.openxmlformats.org/officeDocument/2006/relationships/image" Target="../media/image31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30.png" /><Relationship Id="rId5" Type="http://schemas.openxmlformats.org/officeDocument/2006/relationships/image" Target="../media/image29.png" /><Relationship Id="rId10" Type="http://schemas.openxmlformats.org/officeDocument/2006/relationships/image" Target="../media/image34.png" /><Relationship Id="rId4" Type="http://schemas.openxmlformats.org/officeDocument/2006/relationships/image" Target="../media/image28.png" /><Relationship Id="rId9" Type="http://schemas.openxmlformats.org/officeDocument/2006/relationships/image" Target="../media/image33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9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6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034154/monthly-inflation-rates-developed-emerging-countries/" TargetMode="External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9.xml" /><Relationship Id="rId6" Type="http://schemas.openxmlformats.org/officeDocument/2006/relationships/image" Target="../media/image39.png" /><Relationship Id="rId5" Type="http://schemas.openxmlformats.org/officeDocument/2006/relationships/image" Target="../media/image38.png" /><Relationship Id="rId4" Type="http://schemas.openxmlformats.org/officeDocument/2006/relationships/image" Target="../media/image3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4F1D-F101-4E88-9698-51D314EF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Fireside Chat on Supply Chain Resilience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26762-2B23-4F53-9DBB-96441A2A51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Dennis Lam</a:t>
            </a:r>
          </a:p>
          <a:p>
            <a:r>
              <a:rPr lang="en-US" dirty="0"/>
              <a:t>Alison Hung</a:t>
            </a:r>
          </a:p>
        </p:txBody>
      </p:sp>
      <p:pic>
        <p:nvPicPr>
          <p:cNvPr id="5" name="Picture Placeholder 5" descr="Man in a safety vest looking up at a wall of stacked shipping containers. ">
            <a:extLst>
              <a:ext uri="{FF2B5EF4-FFF2-40B4-BE49-F238E27FC236}">
                <a16:creationId xmlns:a16="http://schemas.microsoft.com/office/drawing/2014/main" id="{B5F22C11-4FE3-4065-96C3-C3A1E470B9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6238" y="0"/>
            <a:ext cx="6735762" cy="6858000"/>
          </a:xfrm>
        </p:spPr>
      </p:pic>
    </p:spTree>
    <p:extLst>
      <p:ext uri="{BB962C8B-B14F-4D97-AF65-F5344CB8AC3E}">
        <p14:creationId xmlns:p14="http://schemas.microsoft.com/office/powerpoint/2010/main" val="191763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49" y="115344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Risk Mitigation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DD2F3DE-28CB-46E3-9FEE-D3F738C1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10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3671D91-F9A9-47B9-A809-81EE1035F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 t="17058" r="971" b="17798"/>
          <a:stretch/>
        </p:blipFill>
        <p:spPr bwMode="auto">
          <a:xfrm>
            <a:off x="2448327" y="1198861"/>
            <a:ext cx="6418730" cy="505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6D27C1-8936-442A-BB42-12E74AB4EA6B}"/>
              </a:ext>
            </a:extLst>
          </p:cNvPr>
          <p:cNvSpPr txBox="1"/>
          <p:nvPr/>
        </p:nvSpPr>
        <p:spPr>
          <a:xfrm>
            <a:off x="8703370" y="5743980"/>
            <a:ext cx="3006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000" dirty="0"/>
              <a:t>https://www.gartner.com/smarterwithgartner/6-strategies-for-a-more-resilient-supply-chain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46103-047B-B70A-DF9B-2E3D89B4F5F6}"/>
              </a:ext>
            </a:extLst>
          </p:cNvPr>
          <p:cNvSpPr txBox="1"/>
          <p:nvPr/>
        </p:nvSpPr>
        <p:spPr>
          <a:xfrm>
            <a:off x="3567953" y="3073414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1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99540-2FDF-4AC8-612D-C009FBA4568E}"/>
              </a:ext>
            </a:extLst>
          </p:cNvPr>
          <p:cNvSpPr txBox="1"/>
          <p:nvPr/>
        </p:nvSpPr>
        <p:spPr>
          <a:xfrm>
            <a:off x="4491318" y="1627393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2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F9EB2-AE27-A2D3-CD37-8E7DAD2E870E}"/>
              </a:ext>
            </a:extLst>
          </p:cNvPr>
          <p:cNvSpPr txBox="1"/>
          <p:nvPr/>
        </p:nvSpPr>
        <p:spPr>
          <a:xfrm>
            <a:off x="6311092" y="1627393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3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15D920-1170-2993-70F2-6D277EBD7F21}"/>
              </a:ext>
            </a:extLst>
          </p:cNvPr>
          <p:cNvSpPr txBox="1"/>
          <p:nvPr/>
        </p:nvSpPr>
        <p:spPr>
          <a:xfrm>
            <a:off x="7297210" y="3877534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4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CF250-E537-DC06-97F4-B232B241D7F9}"/>
              </a:ext>
            </a:extLst>
          </p:cNvPr>
          <p:cNvSpPr txBox="1"/>
          <p:nvPr/>
        </p:nvSpPr>
        <p:spPr>
          <a:xfrm>
            <a:off x="6363521" y="5574703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5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5C23DD-CD79-BFFA-AA2F-1E5FBA8A4252}"/>
              </a:ext>
            </a:extLst>
          </p:cNvPr>
          <p:cNvSpPr txBox="1"/>
          <p:nvPr/>
        </p:nvSpPr>
        <p:spPr>
          <a:xfrm>
            <a:off x="4491318" y="5581938"/>
            <a:ext cx="2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0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4B63-51C0-6D28-C74C-C7EA4D62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sz="4400" dirty="0"/>
              <a:t>Dual Sourcing</a:t>
            </a:r>
            <a:endParaRPr lang="en-US" sz="4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02B20-95ED-6020-1B3F-E8BE9762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11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9F9B80-1B97-82F4-751B-0E0E6FC6F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458" y="1387615"/>
            <a:ext cx="7225578" cy="527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9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4B63-51C0-6D28-C74C-C7EA4D62A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62" y="136525"/>
            <a:ext cx="10515600" cy="1325563"/>
          </a:xfrm>
        </p:spPr>
        <p:txBody>
          <a:bodyPr/>
          <a:lstStyle/>
          <a:p>
            <a:r>
              <a:rPr lang="en-HK" sz="4400" dirty="0"/>
              <a:t>Network resilience</a:t>
            </a:r>
            <a:endParaRPr lang="en-US" sz="4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02B20-95ED-6020-1B3F-E8BE9762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68E1C8-72C1-0081-6318-D126ACCF8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64" r="1920"/>
          <a:stretch/>
        </p:blipFill>
        <p:spPr>
          <a:xfrm>
            <a:off x="2637011" y="1263759"/>
            <a:ext cx="6917978" cy="52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3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>
            <a:extLst>
              <a:ext uri="{FF2B5EF4-FFF2-40B4-BE49-F238E27FC236}">
                <a16:creationId xmlns:a16="http://schemas.microsoft.com/office/drawing/2014/main" id="{35713D5D-A498-460B-B8EE-257835F3C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551"/>
            <a:ext cx="10515600" cy="1325563"/>
          </a:xfrm>
        </p:spPr>
        <p:txBody>
          <a:bodyPr/>
          <a:lstStyle/>
          <a:p>
            <a:r>
              <a:rPr lang="en-US" dirty="0"/>
              <a:t>ESG for Procurement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2F6DE64B-C1DC-4C8C-8391-388C61229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707202"/>
            <a:ext cx="9101443" cy="823912"/>
          </a:xfrm>
        </p:spPr>
        <p:txBody>
          <a:bodyPr/>
          <a:lstStyle/>
          <a:p>
            <a:r>
              <a:rPr lang="en-US" dirty="0"/>
              <a:t>17 Sustainable development goals of United 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EB96F-C3E5-45AE-924B-53BDB88D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C8B8743-9E22-493F-95C7-BC93B74F1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279" y="1823868"/>
            <a:ext cx="9101443" cy="43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8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65">
            <a:extLst>
              <a:ext uri="{FF2B5EF4-FFF2-40B4-BE49-F238E27FC236}">
                <a16:creationId xmlns:a16="http://schemas.microsoft.com/office/drawing/2014/main" id="{35713D5D-A498-460B-B8EE-257835F3C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49" y="249425"/>
            <a:ext cx="10515600" cy="1325563"/>
          </a:xfrm>
        </p:spPr>
        <p:txBody>
          <a:bodyPr/>
          <a:lstStyle/>
          <a:p>
            <a:r>
              <a:rPr lang="en-US" sz="4400" dirty="0"/>
              <a:t>ESG for Procurement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2F6DE64B-C1DC-4C8C-8391-388C61229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249" y="708878"/>
            <a:ext cx="9101443" cy="823912"/>
          </a:xfrm>
        </p:spPr>
        <p:txBody>
          <a:bodyPr/>
          <a:lstStyle/>
          <a:p>
            <a:r>
              <a:rPr lang="en-US" dirty="0"/>
              <a:t>17 Sustainable development goals of United 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EB96F-C3E5-45AE-924B-53BDB88D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C8B8743-9E22-493F-95C7-BC93B74F1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279" y="1823868"/>
            <a:ext cx="9101443" cy="435387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550F044-2244-AB63-B80E-B6D194CC2472}"/>
              </a:ext>
            </a:extLst>
          </p:cNvPr>
          <p:cNvSpPr/>
          <p:nvPr/>
        </p:nvSpPr>
        <p:spPr>
          <a:xfrm>
            <a:off x="1464596" y="3230142"/>
            <a:ext cx="1595718" cy="15867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D47659-2A49-D2CC-40AE-9F780B41F0F7}"/>
              </a:ext>
            </a:extLst>
          </p:cNvPr>
          <p:cNvSpPr/>
          <p:nvPr/>
        </p:nvSpPr>
        <p:spPr>
          <a:xfrm>
            <a:off x="9140196" y="3230142"/>
            <a:ext cx="1595718" cy="15867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7CD6DE-0BD8-0175-B971-80448C450A43}"/>
              </a:ext>
            </a:extLst>
          </p:cNvPr>
          <p:cNvSpPr/>
          <p:nvPr/>
        </p:nvSpPr>
        <p:spPr>
          <a:xfrm>
            <a:off x="2993534" y="3184711"/>
            <a:ext cx="1595718" cy="15867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ED7579C-656D-5029-EBC0-1DEC0FA202CB}"/>
              </a:ext>
            </a:extLst>
          </p:cNvPr>
          <p:cNvSpPr txBox="1">
            <a:spLocks/>
          </p:cNvSpPr>
          <p:nvPr/>
        </p:nvSpPr>
        <p:spPr>
          <a:xfrm>
            <a:off x="7081662" y="79885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 cap="all" spc="1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ADCC1D-9167-C204-B980-4F31FFADD6EF}"/>
              </a:ext>
            </a:extLst>
          </p:cNvPr>
          <p:cNvSpPr/>
          <p:nvPr/>
        </p:nvSpPr>
        <p:spPr>
          <a:xfrm>
            <a:off x="1464596" y="4816895"/>
            <a:ext cx="1595718" cy="15867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1BC00E-6BD1-CF8E-5E48-1627526319B0}"/>
              </a:ext>
            </a:extLst>
          </p:cNvPr>
          <p:cNvSpPr/>
          <p:nvPr/>
        </p:nvSpPr>
        <p:spPr>
          <a:xfrm>
            <a:off x="4493331" y="4684844"/>
            <a:ext cx="1595718" cy="15867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5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Digitalization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DD2F3DE-28CB-46E3-9FEE-D3F738C1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DDADB-BA03-43E9-BB2D-3B3C7A269921}"/>
              </a:ext>
            </a:extLst>
          </p:cNvPr>
          <p:cNvSpPr txBox="1"/>
          <p:nvPr/>
        </p:nvSpPr>
        <p:spPr>
          <a:xfrm>
            <a:off x="6013383" y="1742392"/>
            <a:ext cx="6097604" cy="4228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HK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Artificial intelligence (AI)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HK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Facial recognition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HK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Blockchain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HK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RFID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HK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GPS tracking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HK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Chatbots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HK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Voice recognition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HK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Virtual reality (VR) / Augmented reality (AR)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HK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Robotics / Automation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HK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Barcodes / QR codes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HK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Data analytics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HK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Internet of things (IoT)/ sensory devices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HK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Cloud computing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HK" sz="18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5G connection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69ED3-F181-42EC-A8F7-03875B69A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24" y="2467033"/>
            <a:ext cx="5121676" cy="28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41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E3E26E-714B-4B44-A67B-0189BC68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57" y="166465"/>
            <a:ext cx="7371677" cy="1491339"/>
          </a:xfrm>
        </p:spPr>
        <p:txBody>
          <a:bodyPr>
            <a:normAutofit/>
          </a:bodyPr>
          <a:lstStyle/>
          <a:p>
            <a:r>
              <a:rPr lang="en-US" sz="4400" dirty="0"/>
              <a:t>Tips for Improvement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6526616-F706-4249-9A7C-EA3985ED9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3024" y="2357330"/>
            <a:ext cx="4984628" cy="335925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en-US" dirty="0"/>
              <a:t>Redesigning the global network</a:t>
            </a:r>
          </a:p>
          <a:p>
            <a:pPr marL="342900" indent="-342900">
              <a:buAutoNum type="arabicPeriod"/>
            </a:pPr>
            <a:r>
              <a:rPr lang="en-US" dirty="0"/>
              <a:t>Setting new parameters of supply chain buffers</a:t>
            </a:r>
          </a:p>
          <a:p>
            <a:pPr marL="342900" indent="-342900">
              <a:buAutoNum type="arabicPeriod"/>
            </a:pPr>
            <a:r>
              <a:rPr lang="en-US" dirty="0"/>
              <a:t>Proactively managing suppliers</a:t>
            </a:r>
          </a:p>
          <a:p>
            <a:pPr marL="342900" indent="-342900">
              <a:buAutoNum type="arabicPeriod"/>
            </a:pPr>
            <a:r>
              <a:rPr lang="en-US" i="0" dirty="0">
                <a:solidFill>
                  <a:srgbClr val="222222"/>
                </a:solidFill>
                <a:effectLst/>
              </a:rPr>
              <a:t>Managing the Multi-enterprise Supply Chain</a:t>
            </a:r>
          </a:p>
          <a:p>
            <a:pPr marL="342900" indent="-342900">
              <a:buAutoNum type="arabicPeriod"/>
            </a:pPr>
            <a:r>
              <a:rPr lang="en-HK" i="0" dirty="0">
                <a:solidFill>
                  <a:srgbClr val="222222"/>
                </a:solidFill>
                <a:effectLst/>
              </a:rPr>
              <a:t>Actively Managing End-to-End Risk</a:t>
            </a:r>
            <a:endParaRPr lang="en-US" dirty="0">
              <a:solidFill>
                <a:srgbClr val="222222"/>
              </a:solidFill>
            </a:endParaRPr>
          </a:p>
          <a:p>
            <a:pPr marL="342900" indent="-342900">
              <a:buAutoNum type="arabicPeriod"/>
            </a:pPr>
            <a:r>
              <a:rPr lang="en-US" i="0" dirty="0">
                <a:solidFill>
                  <a:srgbClr val="222222"/>
                </a:solidFill>
                <a:effectLst/>
              </a:rPr>
              <a:t>Planning Based on Anticipation, Simulation, and Scenarios</a:t>
            </a:r>
          </a:p>
          <a:p>
            <a:pPr marL="342900" indent="-342900">
              <a:buAutoNum type="arabicPeriod"/>
            </a:pPr>
            <a:r>
              <a:rPr lang="en-US" i="0" dirty="0">
                <a:solidFill>
                  <a:srgbClr val="222222"/>
                </a:solidFill>
                <a:effectLst/>
              </a:rPr>
              <a:t>Make Data-Driven </a:t>
            </a:r>
            <a:r>
              <a:rPr lang="en-US" dirty="0">
                <a:solidFill>
                  <a:srgbClr val="222222"/>
                </a:solidFill>
              </a:rPr>
              <a:t>D</a:t>
            </a:r>
            <a:r>
              <a:rPr lang="en-US" i="0" dirty="0">
                <a:solidFill>
                  <a:srgbClr val="222222"/>
                </a:solidFill>
                <a:effectLst/>
              </a:rPr>
              <a:t>ecision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222222"/>
                </a:solidFill>
              </a:rPr>
              <a:t>Manage the Expectations of Your Customer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6" name="Picture Placeholder 5" descr="A picture containing colorful, cargo container">
            <a:extLst>
              <a:ext uri="{FF2B5EF4-FFF2-40B4-BE49-F238E27FC236}">
                <a16:creationId xmlns:a16="http://schemas.microsoft.com/office/drawing/2014/main" id="{51B3F075-2235-46AD-AC06-C2FE0E89D6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2536" y="1448943"/>
            <a:ext cx="4267645" cy="42676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9D170-9847-4908-8027-FDA03D74EF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3832CB-BF58-4EED-B0E0-81AD4B65F789}"/>
              </a:ext>
            </a:extLst>
          </p:cNvPr>
          <p:cNvSpPr txBox="1"/>
          <p:nvPr/>
        </p:nvSpPr>
        <p:spPr>
          <a:xfrm>
            <a:off x="955308" y="6356350"/>
            <a:ext cx="61072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800" dirty="0"/>
              <a:t>https://www.bcg.com/publications/2021/building-resilience-strategies-to-improve-supply-chain-resilience</a:t>
            </a:r>
          </a:p>
        </p:txBody>
      </p:sp>
    </p:spTree>
    <p:extLst>
      <p:ext uri="{BB962C8B-B14F-4D97-AF65-F5344CB8AC3E}">
        <p14:creationId xmlns:p14="http://schemas.microsoft.com/office/powerpoint/2010/main" val="1197994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6526616-F706-4249-9A7C-EA3985ED97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2040556"/>
            <a:ext cx="10591801" cy="413323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https://www.startmeup.hk/zh-hant/startup-resources/government-funding-scheme-and-support/</a:t>
            </a:r>
            <a:endParaRPr lang="en-US" sz="1600" dirty="0"/>
          </a:p>
          <a:p>
            <a:pPr marL="1143000" lvl="1" indent="-457200">
              <a:buFont typeface="+mj-lt"/>
              <a:buAutoNum type="alphaLcParenR"/>
            </a:pPr>
            <a:r>
              <a:rPr lang="en-HK" sz="1800" b="0" i="0" u="sng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https://www.ofca.gov.hk/tc/industry_focus/industry_focus/5g_subsidy/index.html</a:t>
            </a:r>
          </a:p>
          <a:p>
            <a:pPr marL="1143000" lvl="1" indent="-457200">
              <a:buFont typeface="+mj-lt"/>
              <a:buAutoNum type="alphaLcParenR"/>
            </a:pPr>
            <a:r>
              <a:rPr lang="en-HK" sz="1800" b="0" i="0" u="sng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https://www.smefund.tid.gov.hk/tc_chi/emf/emf_update.html</a:t>
            </a:r>
            <a:endParaRPr lang="en-HK" sz="1800" u="sng" dirty="0">
              <a:solidFill>
                <a:srgbClr val="0070C0"/>
              </a:solidFill>
            </a:endParaRPr>
          </a:p>
          <a:p>
            <a:pPr marL="1143000" lvl="1" indent="-457200">
              <a:buFont typeface="+mj-lt"/>
              <a:buAutoNum type="alphaLcParenR"/>
            </a:pPr>
            <a:r>
              <a:rPr lang="en-HK" sz="1800" b="0" i="0" u="sng" dirty="0">
                <a:solidFill>
                  <a:srgbClr val="0070C0"/>
                </a:solidFill>
                <a:effectLst/>
              </a:rPr>
              <a:t>https://www.itc.gov.hk/ch/fund_app/dlri/apply.html</a:t>
            </a:r>
            <a:endParaRPr lang="en-HK" sz="1800" b="0" i="0" u="sng" dirty="0">
              <a:effectLst/>
            </a:endParaRPr>
          </a:p>
          <a:p>
            <a:pPr marL="342900" indent="-342900">
              <a:buAutoNum type="arabicPeriod"/>
            </a:pPr>
            <a:endParaRPr lang="en-HK" sz="1800" b="0" i="0" u="sng" dirty="0">
              <a:effectLst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9D170-9847-4908-8027-FDA03D74EF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BD4B3-D537-4443-91BE-18A455F96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3429000"/>
            <a:ext cx="6179450" cy="2610750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63D4B246-5EDD-476B-92F2-80660D7B719E}"/>
              </a:ext>
            </a:extLst>
          </p:cNvPr>
          <p:cNvSpPr txBox="1">
            <a:spLocks/>
          </p:cNvSpPr>
          <p:nvPr/>
        </p:nvSpPr>
        <p:spPr>
          <a:xfrm>
            <a:off x="970877" y="72580"/>
            <a:ext cx="7371677" cy="14913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Resources for SME</a:t>
            </a:r>
          </a:p>
        </p:txBody>
      </p:sp>
    </p:spTree>
    <p:extLst>
      <p:ext uri="{BB962C8B-B14F-4D97-AF65-F5344CB8AC3E}">
        <p14:creationId xmlns:p14="http://schemas.microsoft.com/office/powerpoint/2010/main" val="1474570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4CDFAA45-882A-416F-A852-1A8343E4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908" y="894110"/>
            <a:ext cx="5181735" cy="253489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3" name="Picture Placeholder 12" descr="Aerial view of a container ship">
            <a:extLst>
              <a:ext uri="{FF2B5EF4-FFF2-40B4-BE49-F238E27FC236}">
                <a16:creationId xmlns:a16="http://schemas.microsoft.com/office/drawing/2014/main" id="{0E3104C5-82CF-4912-8A3A-ABB23851C6B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003" y="1856226"/>
            <a:ext cx="2040674" cy="2040674"/>
          </a:xfrm>
        </p:spPr>
      </p:pic>
      <p:pic>
        <p:nvPicPr>
          <p:cNvPr id="16" name="Picture Placeholder 15" descr="Aerial view of a container ship">
            <a:extLst>
              <a:ext uri="{FF2B5EF4-FFF2-40B4-BE49-F238E27FC236}">
                <a16:creationId xmlns:a16="http://schemas.microsoft.com/office/drawing/2014/main" id="{0C8862CB-9A0A-41E5-8057-4B02440151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160" y="0"/>
            <a:ext cx="2866840" cy="2925044"/>
          </a:xfr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E796413-D756-477E-9170-1EF1E340CB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04905" y="3728425"/>
            <a:ext cx="5181735" cy="2534890"/>
          </a:xfrm>
        </p:spPr>
        <p:txBody>
          <a:bodyPr/>
          <a:lstStyle/>
          <a:p>
            <a:r>
              <a:rPr lang="en-US" dirty="0"/>
              <a:t>Please join ISM-HK!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4" name="Picture Placeholder 23" descr="Aerial view of a container shipyard">
            <a:extLst>
              <a:ext uri="{FF2B5EF4-FFF2-40B4-BE49-F238E27FC236}">
                <a16:creationId xmlns:a16="http://schemas.microsoft.com/office/drawing/2014/main" id="{BD683070-0B23-4933-B600-3DFACAE5568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227" y="3267983"/>
            <a:ext cx="3726773" cy="3590017"/>
          </a:xfr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FC4993C-22B1-4153-9289-D26CFB4B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8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48938-6510-C125-8374-B6299F313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2" r="9892" b="-1"/>
          <a:stretch/>
        </p:blipFill>
        <p:spPr>
          <a:xfrm>
            <a:off x="7533332" y="3498470"/>
            <a:ext cx="4028750" cy="18407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517B27-71CC-F21F-902A-68FEA0A07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65" y="1531838"/>
            <a:ext cx="5302495" cy="26441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956ED6-BBCF-0726-FEA3-7F35CF97E1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166" r="9514" b="-1"/>
          <a:stretch/>
        </p:blipFill>
        <p:spPr>
          <a:xfrm>
            <a:off x="3766212" y="3548340"/>
            <a:ext cx="3890818" cy="30480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5CA18B-965D-2D90-7966-5FC71E1B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14726F1-F1AC-E452-724A-CF60C8300F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033" r="-1829" b="15449"/>
          <a:stretch/>
        </p:blipFill>
        <p:spPr>
          <a:xfrm>
            <a:off x="1114965" y="430278"/>
            <a:ext cx="2396275" cy="15653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BFD437-2166-BA68-71D1-91C9497D6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7460" y="261660"/>
            <a:ext cx="4716315" cy="32251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933129-6E5C-B2E9-3725-509B8B8C659D}"/>
              </a:ext>
            </a:extLst>
          </p:cNvPr>
          <p:cNvSpPr txBox="1"/>
          <p:nvPr/>
        </p:nvSpPr>
        <p:spPr>
          <a:xfrm>
            <a:off x="893736" y="64116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https://www.ism-hk.org/</a:t>
            </a:r>
          </a:p>
        </p:txBody>
      </p:sp>
    </p:spTree>
    <p:extLst>
      <p:ext uri="{BB962C8B-B14F-4D97-AF65-F5344CB8AC3E}">
        <p14:creationId xmlns:p14="http://schemas.microsoft.com/office/powerpoint/2010/main" val="423338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>
            <a:extLst>
              <a:ext uri="{FF2B5EF4-FFF2-40B4-BE49-F238E27FC236}">
                <a16:creationId xmlns:a16="http://schemas.microsoft.com/office/drawing/2014/main" id="{E07B4809-E2A4-50A7-89D2-B0062D3A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4400" dirty="0"/>
              <a:t>Who we are?</a:t>
            </a:r>
            <a:endParaRPr lang="en-US" sz="44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DD2F3DE-28CB-46E3-9FEE-D3F738C1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722807-5072-415A-86F7-9F38656115DE}"/>
              </a:ext>
            </a:extLst>
          </p:cNvPr>
          <p:cNvGrpSpPr/>
          <p:nvPr/>
        </p:nvGrpSpPr>
        <p:grpSpPr>
          <a:xfrm>
            <a:off x="3667218" y="3946918"/>
            <a:ext cx="2452781" cy="2997299"/>
            <a:chOff x="5540777" y="4063459"/>
            <a:chExt cx="2452781" cy="299729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9785FD0-1D77-CBEA-5730-229CC83C7DE3}"/>
                </a:ext>
              </a:extLst>
            </p:cNvPr>
            <p:cNvGrpSpPr/>
            <p:nvPr/>
          </p:nvGrpSpPr>
          <p:grpSpPr>
            <a:xfrm>
              <a:off x="5540777" y="4063459"/>
              <a:ext cx="1914525" cy="1735325"/>
              <a:chOff x="8155480" y="3800942"/>
              <a:chExt cx="1914525" cy="1735325"/>
            </a:xfrm>
          </p:grpSpPr>
          <p:pic>
            <p:nvPicPr>
              <p:cNvPr id="25" name="Graphic 24" descr="Woman raising hands">
                <a:extLst>
                  <a:ext uri="{FF2B5EF4-FFF2-40B4-BE49-F238E27FC236}">
                    <a16:creationId xmlns:a16="http://schemas.microsoft.com/office/drawing/2014/main" id="{D83FE5B7-2F9F-3FC9-9B66-C07DD1D2C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55480" y="4336117"/>
                <a:ext cx="1914525" cy="1200150"/>
              </a:xfrm>
              <a:prstGeom prst="rect">
                <a:avLst/>
              </a:prstGeom>
            </p:spPr>
          </p:pic>
          <p:pic>
            <p:nvPicPr>
              <p:cNvPr id="27" name="Graphic 26" descr="Short haired woman">
                <a:extLst>
                  <a:ext uri="{FF2B5EF4-FFF2-40B4-BE49-F238E27FC236}">
                    <a16:creationId xmlns:a16="http://schemas.microsoft.com/office/drawing/2014/main" id="{6F2B8274-77F3-C638-C82C-9D88EAB4C7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11989" y="3800942"/>
                <a:ext cx="857250" cy="752475"/>
              </a:xfrm>
              <a:prstGeom prst="rect">
                <a:avLst/>
              </a:prstGeom>
            </p:spPr>
          </p:pic>
          <p:pic>
            <p:nvPicPr>
              <p:cNvPr id="31" name="Graphic 30" descr="A woman's face">
                <a:extLst>
                  <a:ext uri="{FF2B5EF4-FFF2-40B4-BE49-F238E27FC236}">
                    <a16:creationId xmlns:a16="http://schemas.microsoft.com/office/drawing/2014/main" id="{9CB0B23D-FB9C-CCDD-C7E4-2E735EF0D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915921" y="4103083"/>
                <a:ext cx="304800" cy="323850"/>
              </a:xfrm>
              <a:prstGeom prst="rect">
                <a:avLst/>
              </a:prstGeom>
            </p:spPr>
          </p:pic>
          <p:pic>
            <p:nvPicPr>
              <p:cNvPr id="23" name="Graphic 22" descr="A round eyeglasses">
                <a:extLst>
                  <a:ext uri="{FF2B5EF4-FFF2-40B4-BE49-F238E27FC236}">
                    <a16:creationId xmlns:a16="http://schemas.microsoft.com/office/drawing/2014/main" id="{6788B661-0B87-970E-D504-57AAE3893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688441" y="4106554"/>
                <a:ext cx="590550" cy="209550"/>
              </a:xfrm>
              <a:prstGeom prst="rect">
                <a:avLst/>
              </a:prstGeom>
            </p:spPr>
          </p:pic>
        </p:grpSp>
        <p:sp>
          <p:nvSpPr>
            <p:cNvPr id="33" name="Content Placeholder 3">
              <a:extLst>
                <a:ext uri="{FF2B5EF4-FFF2-40B4-BE49-F238E27FC236}">
                  <a16:creationId xmlns:a16="http://schemas.microsoft.com/office/drawing/2014/main" id="{8B167A3D-47FD-3A6D-E647-3B6889537AD4}"/>
                </a:ext>
              </a:extLst>
            </p:cNvPr>
            <p:cNvSpPr txBox="1">
              <a:spLocks/>
            </p:cNvSpPr>
            <p:nvPr/>
          </p:nvSpPr>
          <p:spPr>
            <a:xfrm>
              <a:off x="5689816" y="5607160"/>
              <a:ext cx="2303742" cy="14535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25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u="sng" dirty="0"/>
            </a:p>
            <a:p>
              <a:endParaRPr lang="en-US" b="1" u="sng" dirty="0"/>
            </a:p>
            <a:p>
              <a:endParaRPr lang="en-US" b="1" u="sng" dirty="0"/>
            </a:p>
            <a:p>
              <a:r>
                <a:rPr lang="en-US" b="1" u="sng" dirty="0"/>
                <a:t>Alison Hung</a:t>
              </a:r>
            </a:p>
            <a:p>
              <a:endParaRPr lang="en-US" b="1" u="sng" dirty="0"/>
            </a:p>
            <a:p>
              <a:endParaRPr lang="en-US" b="1" u="sng" dirty="0"/>
            </a:p>
            <a:p>
              <a:endParaRPr lang="en-US" b="1" u="sng" dirty="0"/>
            </a:p>
            <a:p>
              <a:endParaRPr lang="en-US" sz="1400" dirty="0"/>
            </a:p>
            <a:p>
              <a:endParaRPr lang="en-US" sz="14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D48DB33-4B15-9B86-A780-62BD321C1E31}"/>
              </a:ext>
            </a:extLst>
          </p:cNvPr>
          <p:cNvGrpSpPr/>
          <p:nvPr/>
        </p:nvGrpSpPr>
        <p:grpSpPr>
          <a:xfrm>
            <a:off x="1545625" y="2017837"/>
            <a:ext cx="3182471" cy="2104738"/>
            <a:chOff x="1067359" y="1958721"/>
            <a:chExt cx="3182471" cy="210473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4E031ED-7015-F804-767C-2B4F72095102}"/>
                </a:ext>
              </a:extLst>
            </p:cNvPr>
            <p:cNvGrpSpPr/>
            <p:nvPr/>
          </p:nvGrpSpPr>
          <p:grpSpPr>
            <a:xfrm>
              <a:off x="1067359" y="1958721"/>
              <a:ext cx="1285875" cy="1733550"/>
              <a:chOff x="8610600" y="1695450"/>
              <a:chExt cx="1285875" cy="1733550"/>
            </a:xfrm>
          </p:grpSpPr>
          <p:pic>
            <p:nvPicPr>
              <p:cNvPr id="16" name="Graphic 15" descr="Man wearing a hoodie">
                <a:extLst>
                  <a:ext uri="{FF2B5EF4-FFF2-40B4-BE49-F238E27FC236}">
                    <a16:creationId xmlns:a16="http://schemas.microsoft.com/office/drawing/2014/main" id="{3A0FDB63-693E-EE6D-3424-63490658C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610600" y="1695450"/>
                <a:ext cx="1285875" cy="1733550"/>
              </a:xfrm>
              <a:prstGeom prst="rect">
                <a:avLst/>
              </a:prstGeom>
            </p:spPr>
          </p:pic>
          <p:pic>
            <p:nvPicPr>
              <p:cNvPr id="18" name="Graphic 17" descr="Small round eyeglasses">
                <a:extLst>
                  <a:ext uri="{FF2B5EF4-FFF2-40B4-BE49-F238E27FC236}">
                    <a16:creationId xmlns:a16="http://schemas.microsoft.com/office/drawing/2014/main" id="{07FCD241-E956-2E1A-9109-7F88377FE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058676" y="2015780"/>
                <a:ext cx="600075" cy="209550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25B2BF0-A4C2-B1CC-CECC-A841CFD51E9C}"/>
                </a:ext>
              </a:extLst>
            </p:cNvPr>
            <p:cNvSpPr txBox="1"/>
            <p:nvPr/>
          </p:nvSpPr>
          <p:spPr>
            <a:xfrm>
              <a:off x="1067359" y="3694127"/>
              <a:ext cx="3182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b="1" u="sng" dirty="0"/>
                <a:t>Dennis Lam</a:t>
              </a:r>
              <a:endParaRPr lang="en-US" b="1" u="sng" dirty="0"/>
            </a:p>
          </p:txBody>
        </p:sp>
      </p:grpSp>
      <p:pic>
        <p:nvPicPr>
          <p:cNvPr id="42" name="Picture 41" descr="Logo, company name&#10;&#10;Description automatically generated">
            <a:extLst>
              <a:ext uri="{FF2B5EF4-FFF2-40B4-BE49-F238E27FC236}">
                <a16:creationId xmlns:a16="http://schemas.microsoft.com/office/drawing/2014/main" id="{81AA9F67-35C3-AAE2-A174-5F208E9F10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8965" y="1750282"/>
            <a:ext cx="2353235" cy="2353235"/>
          </a:xfrm>
          <a:prstGeom prst="rect">
            <a:avLst/>
          </a:prstGeom>
        </p:spPr>
      </p:pic>
      <p:pic>
        <p:nvPicPr>
          <p:cNvPr id="45" name="Picture 44" descr="Logo, company name&#10;&#10;Description automatically generated">
            <a:extLst>
              <a:ext uri="{FF2B5EF4-FFF2-40B4-BE49-F238E27FC236}">
                <a16:creationId xmlns:a16="http://schemas.microsoft.com/office/drawing/2014/main" id="{DE92C1C7-D75F-CD1D-DFC7-190AC0CB5E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92252" y="4103517"/>
            <a:ext cx="2810256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9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4FA453-CA6F-4ED8-B4B2-61C3D67FF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5366040" cy="2344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3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6581" y="2533361"/>
            <a:ext cx="171515" cy="171514"/>
          </a:xfrm>
          <a:custGeom>
            <a:avLst/>
            <a:gdLst>
              <a:gd name="connsiteX0" fmla="*/ 159874 w 171515"/>
              <a:gd name="connsiteY0" fmla="*/ 74116 h 171514"/>
              <a:gd name="connsiteX1" fmla="*/ 97399 w 171515"/>
              <a:gd name="connsiteY1" fmla="*/ 74116 h 171514"/>
              <a:gd name="connsiteX2" fmla="*/ 97399 w 171515"/>
              <a:gd name="connsiteY2" fmla="*/ 11641 h 171514"/>
              <a:gd name="connsiteX3" fmla="*/ 85758 w 171515"/>
              <a:gd name="connsiteY3" fmla="*/ 0 h 171514"/>
              <a:gd name="connsiteX4" fmla="*/ 74116 w 171515"/>
              <a:gd name="connsiteY4" fmla="*/ 11641 h 171514"/>
              <a:gd name="connsiteX5" fmla="*/ 74116 w 171515"/>
              <a:gd name="connsiteY5" fmla="*/ 74116 h 171514"/>
              <a:gd name="connsiteX6" fmla="*/ 11641 w 171515"/>
              <a:gd name="connsiteY6" fmla="*/ 74116 h 171514"/>
              <a:gd name="connsiteX7" fmla="*/ 0 w 171515"/>
              <a:gd name="connsiteY7" fmla="*/ 85757 h 171514"/>
              <a:gd name="connsiteX8" fmla="*/ 11641 w 171515"/>
              <a:gd name="connsiteY8" fmla="*/ 97398 h 171514"/>
              <a:gd name="connsiteX9" fmla="*/ 74116 w 171515"/>
              <a:gd name="connsiteY9" fmla="*/ 97398 h 171514"/>
              <a:gd name="connsiteX10" fmla="*/ 74116 w 171515"/>
              <a:gd name="connsiteY10" fmla="*/ 159873 h 171514"/>
              <a:gd name="connsiteX11" fmla="*/ 85758 w 171515"/>
              <a:gd name="connsiteY11" fmla="*/ 171514 h 171514"/>
              <a:gd name="connsiteX12" fmla="*/ 97399 w 171515"/>
              <a:gd name="connsiteY12" fmla="*/ 159873 h 171514"/>
              <a:gd name="connsiteX13" fmla="*/ 97399 w 171515"/>
              <a:gd name="connsiteY13" fmla="*/ 97398 h 171514"/>
              <a:gd name="connsiteX14" fmla="*/ 159874 w 171515"/>
              <a:gd name="connsiteY14" fmla="*/ 97398 h 171514"/>
              <a:gd name="connsiteX15" fmla="*/ 171515 w 171515"/>
              <a:gd name="connsiteY15" fmla="*/ 85757 h 171514"/>
              <a:gd name="connsiteX16" fmla="*/ 159874 w 171515"/>
              <a:gd name="connsiteY16" fmla="*/ 74116 h 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4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7"/>
                </a:cubicBezTo>
                <a:cubicBezTo>
                  <a:pt x="0" y="92186"/>
                  <a:pt x="5212" y="97398"/>
                  <a:pt x="11641" y="97398"/>
                </a:cubicBezTo>
                <a:lnTo>
                  <a:pt x="74116" y="97398"/>
                </a:lnTo>
                <a:lnTo>
                  <a:pt x="74116" y="159873"/>
                </a:lnTo>
                <a:cubicBezTo>
                  <a:pt x="74116" y="166302"/>
                  <a:pt x="79328" y="171514"/>
                  <a:pt x="85758" y="171514"/>
                </a:cubicBezTo>
                <a:cubicBezTo>
                  <a:pt x="92187" y="171514"/>
                  <a:pt x="97399" y="166302"/>
                  <a:pt x="97399" y="159873"/>
                </a:cubicBezTo>
                <a:lnTo>
                  <a:pt x="97399" y="97398"/>
                </a:lnTo>
                <a:lnTo>
                  <a:pt x="159874" y="97398"/>
                </a:lnTo>
                <a:cubicBezTo>
                  <a:pt x="166303" y="97398"/>
                  <a:pt x="171515" y="92186"/>
                  <a:pt x="171515" y="85757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4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0784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1866DD-53C9-4AF0-9E9A-BF19D245E8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8069" y="3175552"/>
            <a:ext cx="5366041" cy="2809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Introduction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Interactive Discussion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Quick Summary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974" y="3806471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4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Placeholder 6" descr="Aerial view of shipyard containers">
            <a:extLst>
              <a:ext uri="{FF2B5EF4-FFF2-40B4-BE49-F238E27FC236}">
                <a16:creationId xmlns:a16="http://schemas.microsoft.com/office/drawing/2014/main" id="{6878A551-84F5-4601-9455-67DC5E4E99A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1" r="27944" b="1"/>
          <a:stretch/>
        </p:blipFill>
        <p:spPr>
          <a:xfrm>
            <a:off x="8610596" y="184165"/>
            <a:ext cx="3581400" cy="4167318"/>
          </a:xfrm>
          <a:custGeom>
            <a:avLst/>
            <a:gdLst/>
            <a:ahLst/>
            <a:cxnLst/>
            <a:rect l="l" t="t" r="r" b="b"/>
            <a:pathLst>
              <a:path w="3581400" h="4167318">
                <a:moveTo>
                  <a:pt x="2083659" y="0"/>
                </a:moveTo>
                <a:cubicBezTo>
                  <a:pt x="2659046" y="0"/>
                  <a:pt x="3179961" y="233221"/>
                  <a:pt x="3557029" y="610290"/>
                </a:cubicBezTo>
                <a:lnTo>
                  <a:pt x="3581400" y="637105"/>
                </a:lnTo>
                <a:lnTo>
                  <a:pt x="3581400" y="3530214"/>
                </a:lnTo>
                <a:lnTo>
                  <a:pt x="3557029" y="3557029"/>
                </a:lnTo>
                <a:cubicBezTo>
                  <a:pt x="3179961" y="3934097"/>
                  <a:pt x="2659046" y="4167318"/>
                  <a:pt x="2083659" y="4167318"/>
                </a:cubicBezTo>
                <a:cubicBezTo>
                  <a:pt x="932885" y="4167318"/>
                  <a:pt x="0" y="3234433"/>
                  <a:pt x="0" y="2083659"/>
                </a:cubicBezTo>
                <a:cubicBezTo>
                  <a:pt x="0" y="932885"/>
                  <a:pt x="932885" y="0"/>
                  <a:pt x="2083659" y="0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D5BE6-8E82-44B7-AF20-20405C0C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9" name="Picture Placeholder 8" descr="A boat in the water">
            <a:extLst>
              <a:ext uri="{FF2B5EF4-FFF2-40B4-BE49-F238E27FC236}">
                <a16:creationId xmlns:a16="http://schemas.microsoft.com/office/drawing/2014/main" id="{2AB5D194-2C9E-4040-80F4-AD268E197DD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r="11683" b="-2"/>
          <a:stretch/>
        </p:blipFill>
        <p:spPr>
          <a:xfrm>
            <a:off x="6711426" y="4275044"/>
            <a:ext cx="3419243" cy="2582956"/>
          </a:xfrm>
          <a:custGeom>
            <a:avLst/>
            <a:gdLst/>
            <a:ahLst/>
            <a:cxnLst/>
            <a:rect l="l" t="t" r="r" b="b"/>
            <a:pathLst>
              <a:path w="3419243" h="2582956">
                <a:moveTo>
                  <a:pt x="1709622" y="0"/>
                </a:moveTo>
                <a:cubicBezTo>
                  <a:pt x="2653819" y="0"/>
                  <a:pt x="3419243" y="765424"/>
                  <a:pt x="3419243" y="1709622"/>
                </a:cubicBezTo>
                <a:cubicBezTo>
                  <a:pt x="3419243" y="2004683"/>
                  <a:pt x="3344495" y="2282287"/>
                  <a:pt x="3212901" y="2524529"/>
                </a:cubicBezTo>
                <a:lnTo>
                  <a:pt x="3177405" y="2582956"/>
                </a:lnTo>
                <a:lnTo>
                  <a:pt x="241838" y="2582956"/>
                </a:lnTo>
                <a:lnTo>
                  <a:pt x="206343" y="2524529"/>
                </a:lnTo>
                <a:cubicBezTo>
                  <a:pt x="74749" y="2282287"/>
                  <a:pt x="0" y="2004683"/>
                  <a:pt x="0" y="1709622"/>
                </a:cubicBezTo>
                <a:cubicBezTo>
                  <a:pt x="0" y="765424"/>
                  <a:pt x="765424" y="0"/>
                  <a:pt x="1709622" y="0"/>
                </a:cubicBezTo>
                <a:close/>
              </a:path>
            </a:pathLst>
          </a:custGeom>
        </p:spPr>
      </p:pic>
      <p:sp>
        <p:nvSpPr>
          <p:cNvPr id="3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3460" y="503379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4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36B612D-F1B6-8A75-D116-0345EE03B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781" y="4496161"/>
            <a:ext cx="2082907" cy="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A06A74-09A4-F880-F242-C8E5A483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3600" dirty="0"/>
              <a:t>Icebreaking time via </a:t>
            </a:r>
            <a:endParaRPr lang="en-US" sz="3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E8FAE-69FF-1984-10B6-49C7846D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5A2E64-CC77-AD63-DA17-4246A6EF0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79" y="632774"/>
            <a:ext cx="3600093" cy="7902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F19242-463B-7E12-A00E-2FC370C5CE51}"/>
              </a:ext>
            </a:extLst>
          </p:cNvPr>
          <p:cNvSpPr txBox="1"/>
          <p:nvPr/>
        </p:nvSpPr>
        <p:spPr>
          <a:xfrm>
            <a:off x="5716029" y="1716944"/>
            <a:ext cx="608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Enter Code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8138 6211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188690-13DA-DDA1-C662-D60A76B14A56}"/>
              </a:ext>
            </a:extLst>
          </p:cNvPr>
          <p:cNvGrpSpPr/>
          <p:nvPr/>
        </p:nvGrpSpPr>
        <p:grpSpPr>
          <a:xfrm>
            <a:off x="6202859" y="2590590"/>
            <a:ext cx="5353325" cy="3600000"/>
            <a:chOff x="6202859" y="2590590"/>
            <a:chExt cx="5353325" cy="360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B923FFD4-DE41-B84F-0FE4-80353C334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1537" y="2590590"/>
              <a:ext cx="3354647" cy="3600000"/>
            </a:xfrm>
            <a:prstGeom prst="rect">
              <a:avLst/>
            </a:prstGeom>
          </p:spPr>
        </p:pic>
        <p:pic>
          <p:nvPicPr>
            <p:cNvPr id="17" name="Picture 16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C9425668-2980-46A8-7829-1565308D3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859" y="2590590"/>
              <a:ext cx="1663393" cy="36000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5DE3026-C9BC-DB44-697C-6CA0CAE57F77}"/>
              </a:ext>
            </a:extLst>
          </p:cNvPr>
          <p:cNvSpPr txBox="1"/>
          <p:nvPr/>
        </p:nvSpPr>
        <p:spPr>
          <a:xfrm>
            <a:off x="588895" y="1764273"/>
            <a:ext cx="5127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Go to Mentimeter with the QR Code or enter the URL: </a:t>
            </a:r>
            <a:r>
              <a:rPr lang="en-US" sz="2000" b="1" dirty="0">
                <a:hlinkClick r:id="rId5"/>
              </a:rPr>
              <a:t>www.menti.com</a:t>
            </a:r>
            <a:r>
              <a:rPr lang="en-US" sz="2000" b="1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57E2DA-9DF2-3DC4-989E-C9F3968D22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901" y="2668855"/>
            <a:ext cx="3567486" cy="35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5CEF245-C485-F452-3A2D-03EF5F939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78" y="4951569"/>
            <a:ext cx="4483347" cy="1671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AEF60-DC12-CF9A-B903-499BCF62F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32" y="1690688"/>
            <a:ext cx="3679839" cy="31143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E5D8D7-0F5F-6593-1461-7E6F8ED2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45" y="1170340"/>
            <a:ext cx="3200361" cy="26163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FB9414-B612-FA79-80AF-FDEDAFB4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4400" dirty="0"/>
              <a:t>Challenges </a:t>
            </a:r>
            <a:endParaRPr lang="en-US" sz="4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F0271-40D8-869E-9334-61B1B674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5888"/>
            <a:ext cx="2743200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376537-441D-40CE-791D-4A5D912BE0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90"/>
          <a:stretch/>
        </p:blipFill>
        <p:spPr>
          <a:xfrm>
            <a:off x="4221218" y="3874784"/>
            <a:ext cx="3402736" cy="27734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E4C5D4-997F-E34A-8221-6B0137087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6861" y="481847"/>
            <a:ext cx="5025139" cy="16861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C4F9BE-2EE6-13A3-E46E-84A94B5401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3400" y="2019123"/>
            <a:ext cx="2644113" cy="25265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726B17-D89C-D22B-A5CD-56B867879B3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57" t="1715" r="11125"/>
          <a:stretch/>
        </p:blipFill>
        <p:spPr>
          <a:xfrm>
            <a:off x="9303504" y="1586444"/>
            <a:ext cx="2559822" cy="14341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06BC4A-DDB9-912D-1BA0-349F0E3BC6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2684" y="5089365"/>
            <a:ext cx="4452209" cy="13956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17E6CF-4A89-2C2D-D401-1804EF4BF1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1479" y="3120686"/>
            <a:ext cx="2775757" cy="21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9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Common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ABC42-7E22-4F59-A0B6-AD98B5CAE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3970"/>
            <a:ext cx="9218612" cy="823912"/>
          </a:xfrm>
        </p:spPr>
        <p:txBody>
          <a:bodyPr/>
          <a:lstStyle/>
          <a:p>
            <a:r>
              <a:rPr lang="en-US" dirty="0"/>
              <a:t>Published on Forbes by Christian Stadler in Sep 2022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DD2F3DE-28CB-46E3-9FEE-D3F738C1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7</a:t>
            </a:fld>
            <a:endParaRPr lang="en-US" dirty="0"/>
          </a:p>
        </p:txBody>
      </p:sp>
      <p:pic>
        <p:nvPicPr>
          <p:cNvPr id="1025" name="Picture 1" descr="Graph showing main challenges">
            <a:extLst>
              <a:ext uri="{FF2B5EF4-FFF2-40B4-BE49-F238E27FC236}">
                <a16:creationId xmlns:a16="http://schemas.microsoft.com/office/drawing/2014/main" id="{F4EC4782-5759-463E-A433-1C5991EA0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260" y="2516793"/>
            <a:ext cx="6126901" cy="350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60D0AED7-0336-449E-981A-BBCCF9B9B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707" y="2064286"/>
            <a:ext cx="113260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Factors with the greatest impact on companies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CAF067-7C38-40D8-B5C6-8D50DE3C197E}"/>
              </a:ext>
            </a:extLst>
          </p:cNvPr>
          <p:cNvSpPr txBox="1"/>
          <p:nvPr/>
        </p:nvSpPr>
        <p:spPr>
          <a:xfrm>
            <a:off x="1391478" y="6162261"/>
            <a:ext cx="87563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https://www.forbes.com/sites/christianstadler/2022/09/13/these-are-the-biggest-challenges-facing-companies-right-now-exclusive-survey-of-c-suite-and-middle-managers/?sh=5a74e26016cc</a:t>
            </a:r>
            <a:endParaRPr lang="en-HK" sz="800" dirty="0"/>
          </a:p>
        </p:txBody>
      </p:sp>
    </p:spTree>
    <p:extLst>
      <p:ext uri="{BB962C8B-B14F-4D97-AF65-F5344CB8AC3E}">
        <p14:creationId xmlns:p14="http://schemas.microsoft.com/office/powerpoint/2010/main" val="147042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447A0E2-0354-FE96-4A6E-D53511143E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277F7FB-9A06-3279-B6FF-259D6D53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D1D31F7-6EED-00B5-7DFB-8CD18EF95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4A6FF8-A011-2F1D-D970-D86AFC6A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70DCC1-7950-7AB7-D410-FC9BC5E4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C985E-C35B-DFCA-054E-D33F4BAA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907C9A7-26E8-337B-1AF3-CE58457FA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32998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512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84" y="1713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Inflation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DD2F3DE-28CB-46E3-9FEE-D3F738C1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0D8125CE-82A0-4DA3-B0E3-66478A24F0E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89" b="10948"/>
          <a:stretch/>
        </p:blipFill>
        <p:spPr bwMode="auto">
          <a:xfrm>
            <a:off x="842716" y="1289444"/>
            <a:ext cx="4930555" cy="2382265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25AA43-3531-4B57-9613-0E6654CDFA45}"/>
              </a:ext>
            </a:extLst>
          </p:cNvPr>
          <p:cNvSpPr txBox="1"/>
          <p:nvPr/>
        </p:nvSpPr>
        <p:spPr>
          <a:xfrm>
            <a:off x="838200" y="6550159"/>
            <a:ext cx="96153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800" b="1" u="sng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https://www.statista.com/statistics/1034154/monthly-inflation-rates-developed-emerging-countries/</a:t>
            </a:r>
            <a:endParaRPr lang="en-HK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7AC180-C05C-CE19-EEA8-9CB6E79D8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5125"/>
            <a:ext cx="4747900" cy="3405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40B816-12B8-7B2A-38CF-ABB2B5459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367" y="3865518"/>
            <a:ext cx="4244581" cy="2490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595910-40DF-29F3-CFF1-6669C9EFD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2149" y="3771096"/>
            <a:ext cx="5707914" cy="30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841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2BE0AF-90CB-4C86-BB1E-26E501BCE9E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55B3D43-99F7-47DF-90D6-3E3028F5936C}">
  <ds:schemaRefs>
    <ds:schemaRef ds:uri="http://schemas.microsoft.com/office/2006/metadata/properties"/>
    <ds:schemaRef ds:uri="http://www.w3.org/2000/xmlns/"/>
    <ds:schemaRef ds:uri="71af3243-3dd4-4a8d-8c0d-dd76da1f02a5"/>
    <ds:schemaRef ds:uri="http://schemas.microsoft.com/sharepoint/v3"/>
    <ds:schemaRef ds:uri="http://www.w3.org/2001/XMLSchema-instance"/>
    <ds:schemaRef ds:uri="http://schemas.microsoft.com/office/infopath/2007/PartnerControl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0025B34-BD2B-4F65-80AF-217925182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Gradient design</Template>
  <TotalTime>2197</TotalTime>
  <Words>378</Words>
  <Application>Microsoft Office PowerPoint</Application>
  <PresentationFormat>寬螢幕</PresentationFormat>
  <Paragraphs>98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GradientVTI</vt:lpstr>
      <vt:lpstr>GradientUnivers</vt:lpstr>
      <vt:lpstr>Fireside Chat on Supply Chain Resilience</vt:lpstr>
      <vt:lpstr>PowerPoint 簡報</vt:lpstr>
      <vt:lpstr>Who we are?</vt:lpstr>
      <vt:lpstr>Agenda</vt:lpstr>
      <vt:lpstr>Icebreaking time via </vt:lpstr>
      <vt:lpstr>Challenges </vt:lpstr>
      <vt:lpstr>Common Challenges</vt:lpstr>
      <vt:lpstr>PowerPoint 簡報</vt:lpstr>
      <vt:lpstr>Inflation</vt:lpstr>
      <vt:lpstr>Risk Mitigation </vt:lpstr>
      <vt:lpstr>Dual Sourcing</vt:lpstr>
      <vt:lpstr>Network resilience</vt:lpstr>
      <vt:lpstr>ESG for Procurement</vt:lpstr>
      <vt:lpstr>ESG for Procurement</vt:lpstr>
      <vt:lpstr>Digitalization</vt:lpstr>
      <vt:lpstr>Tips for Improvement </vt:lpstr>
      <vt:lpstr>PowerPoint 簡報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Fireside Chat on Supply Chain Resilience</dc:title>
  <dc:creator>Dennis Lam   Inchcape HK</dc:creator>
  <cp:lastModifiedBy>Chi Keung Lee</cp:lastModifiedBy>
  <cp:revision>26</cp:revision>
  <dcterms:created xsi:type="dcterms:W3CDTF">2022-10-27T03:32:56Z</dcterms:created>
  <dcterms:modified xsi:type="dcterms:W3CDTF">2023-04-16T09:49:47Z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